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4" r:id="rId4"/>
    <p:sldMasterId id="2147483727" r:id="rId5"/>
    <p:sldMasterId id="2147483739" r:id="rId6"/>
    <p:sldMasterId id="2147483752" r:id="rId7"/>
    <p:sldMasterId id="2147483765" r:id="rId8"/>
    <p:sldMasterId id="2147483777" r:id="rId9"/>
    <p:sldMasterId id="2147483830" r:id="rId10"/>
    <p:sldMasterId id="2147483843" r:id="rId11"/>
    <p:sldMasterId id="2147483869" r:id="rId12"/>
    <p:sldMasterId id="2147483881" r:id="rId13"/>
    <p:sldMasterId id="2147483893" r:id="rId14"/>
    <p:sldMasterId id="2147483905" r:id="rId15"/>
  </p:sldMasterIdLst>
  <p:notesMasterIdLst>
    <p:notesMasterId r:id="rId152"/>
  </p:notesMasterIdLst>
  <p:sldIdLst>
    <p:sldId id="256" r:id="rId16"/>
    <p:sldId id="260" r:id="rId17"/>
    <p:sldId id="261" r:id="rId18"/>
    <p:sldId id="262" r:id="rId19"/>
    <p:sldId id="263" r:id="rId20"/>
    <p:sldId id="744" r:id="rId21"/>
    <p:sldId id="745" r:id="rId22"/>
    <p:sldId id="731" r:id="rId23"/>
    <p:sldId id="267" r:id="rId24"/>
    <p:sldId id="271"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6" r:id="rId47"/>
    <p:sldId id="297" r:id="rId48"/>
    <p:sldId id="298" r:id="rId49"/>
    <p:sldId id="299" r:id="rId50"/>
    <p:sldId id="300" r:id="rId51"/>
    <p:sldId id="301" r:id="rId52"/>
    <p:sldId id="308" r:id="rId53"/>
    <p:sldId id="309" r:id="rId54"/>
    <p:sldId id="310" r:id="rId55"/>
    <p:sldId id="311" r:id="rId56"/>
    <p:sldId id="312" r:id="rId57"/>
    <p:sldId id="318" r:id="rId58"/>
    <p:sldId id="319" r:id="rId59"/>
    <p:sldId id="321" r:id="rId60"/>
    <p:sldId id="322" r:id="rId61"/>
    <p:sldId id="323" r:id="rId62"/>
    <p:sldId id="324" r:id="rId63"/>
    <p:sldId id="325"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8" r:id="rId85"/>
    <p:sldId id="349" r:id="rId86"/>
    <p:sldId id="350" r:id="rId87"/>
    <p:sldId id="351" r:id="rId88"/>
    <p:sldId id="352" r:id="rId89"/>
    <p:sldId id="353" r:id="rId90"/>
    <p:sldId id="355" r:id="rId91"/>
    <p:sldId id="356" r:id="rId92"/>
    <p:sldId id="357" r:id="rId93"/>
    <p:sldId id="358" r:id="rId94"/>
    <p:sldId id="360" r:id="rId95"/>
    <p:sldId id="361" r:id="rId96"/>
    <p:sldId id="362" r:id="rId97"/>
    <p:sldId id="364" r:id="rId98"/>
    <p:sldId id="365" r:id="rId99"/>
    <p:sldId id="366" r:id="rId100"/>
    <p:sldId id="367"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 id="382" r:id="rId115"/>
    <p:sldId id="383" r:id="rId116"/>
    <p:sldId id="384" r:id="rId117"/>
    <p:sldId id="385" r:id="rId118"/>
    <p:sldId id="386" r:id="rId119"/>
    <p:sldId id="387" r:id="rId120"/>
    <p:sldId id="388" r:id="rId121"/>
    <p:sldId id="390" r:id="rId122"/>
    <p:sldId id="389" r:id="rId123"/>
    <p:sldId id="391" r:id="rId124"/>
    <p:sldId id="392" r:id="rId125"/>
    <p:sldId id="393" r:id="rId126"/>
    <p:sldId id="394" r:id="rId127"/>
    <p:sldId id="395" r:id="rId128"/>
    <p:sldId id="396" r:id="rId129"/>
    <p:sldId id="397" r:id="rId130"/>
    <p:sldId id="398" r:id="rId131"/>
    <p:sldId id="399" r:id="rId132"/>
    <p:sldId id="400" r:id="rId133"/>
    <p:sldId id="426" r:id="rId134"/>
    <p:sldId id="427" r:id="rId135"/>
    <p:sldId id="401" r:id="rId136"/>
    <p:sldId id="403" r:id="rId137"/>
    <p:sldId id="404" r:id="rId138"/>
    <p:sldId id="405" r:id="rId139"/>
    <p:sldId id="406" r:id="rId140"/>
    <p:sldId id="407" r:id="rId141"/>
    <p:sldId id="408" r:id="rId142"/>
    <p:sldId id="409" r:id="rId143"/>
    <p:sldId id="410" r:id="rId144"/>
    <p:sldId id="411" r:id="rId145"/>
    <p:sldId id="412" r:id="rId146"/>
    <p:sldId id="415" r:id="rId147"/>
    <p:sldId id="416" r:id="rId148"/>
    <p:sldId id="417" r:id="rId149"/>
    <p:sldId id="424" r:id="rId150"/>
    <p:sldId id="425" r:id="rId1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7"/>
  </p:normalViewPr>
  <p:slideViewPr>
    <p:cSldViewPr snapToGrid="0" snapToObjects="1">
      <p:cViewPr>
        <p:scale>
          <a:sx n="130" d="100"/>
          <a:sy n="130" d="100"/>
        </p:scale>
        <p:origin x="1760" y="43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notesMaster" Target="notesMasters/notesMaster1.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viewProps" Target="viewProps.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2D7C3F-2BE3-E047-B905-0D361B7D35DB}" type="datetimeFigureOut">
              <a:t>12/3/19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B7DFA-61DA-A645-A077-2ACC0E08C3B5}" type="slidenum">
              <a:t>‹#›</a:t>
            </a:fld>
            <a:endParaRPr lang="en-US"/>
          </a:p>
        </p:txBody>
      </p:sp>
    </p:spTree>
    <p:extLst>
      <p:ext uri="{BB962C8B-B14F-4D97-AF65-F5344CB8AC3E}">
        <p14:creationId xmlns:p14="http://schemas.microsoft.com/office/powerpoint/2010/main" val="16234126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19.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reigned over Judah at Hebron after Saul's death and trusted God to prepare the entire kingdom without force (2 Sam 1–4).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87224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David's</a:t>
            </a:r>
            <a:r>
              <a:rPr lang="en-US" sz="1200" kern="1200" baseline="0">
                <a:solidFill>
                  <a:schemeClr val="tx1"/>
                </a:solidFill>
                <a:effectLst/>
                <a:latin typeface="Arial" pitchFamily="-111" charset="0"/>
                <a:ea typeface="ＭＳ Ｐゴシック" pitchFamily="-112" charset="-128"/>
                <a:cs typeface="ＭＳ Ｐゴシック" pitchFamily="-112" charset="-128"/>
              </a:rPr>
              <a:t> rule </a:t>
            </a:r>
            <a:r>
              <a:rPr lang="en-US" sz="1200" kern="1200">
                <a:solidFill>
                  <a:schemeClr val="tx1"/>
                </a:solidFill>
                <a:effectLst/>
                <a:latin typeface="Arial" pitchFamily="-111" charset="0"/>
                <a:ea typeface="ＭＳ Ｐゴシック" pitchFamily="-112" charset="-128"/>
                <a:cs typeface="ＭＳ Ｐゴシック" pitchFamily="-112" charset="-128"/>
              </a:rPr>
              <a:t>over Judah at Hebron is a test of faith because he refuses to seize the kingdom by force (2 Sam 1–4).</a:t>
            </a:r>
            <a:r>
              <a:rPr lang="en-SG">
                <a:effectLst/>
              </a:rPr>
              <a:t> </a:t>
            </a:r>
            <a:endParaRPr lang="en-US"/>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011152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Saul is out of the way now, but will David change his leadership style</a:t>
            </a:r>
            <a:r>
              <a:rPr lang="en-US" baseline="0"/>
              <a:t> to become one who seizes power?</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80218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Actually, the messenger of Saul's death lies to David by saying that he killed Saul. David then kills the messenger to show that he would not grasp for poer by worldly means!</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04495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David even places a curse on the place of Saul's death in northern</a:t>
            </a:r>
            <a:r>
              <a:rPr lang="en-US" baseline="0"/>
              <a:t> Israel at Mount Gilboa. To this day it has little or no vegetation! </a:t>
            </a:r>
          </a:p>
          <a:p>
            <a:endParaRPr lang="en-US" baseline="0"/>
          </a:p>
          <a:p>
            <a:r>
              <a:rPr lang="en-US" baseline="0"/>
              <a:t>"M</a:t>
            </a:r>
            <a:r>
              <a:rPr lang="en-US"/>
              <a:t>ost of east side of Mt. Gilboa looks barren,  although modern foresting added green colors to some parts of this side of the mountain"</a:t>
            </a:r>
            <a:r>
              <a:rPr lang="en-US" baseline="0"/>
              <a:t> </a:t>
            </a:r>
          </a:p>
          <a:p>
            <a:endParaRPr lang="en-US" baseline="0"/>
          </a:p>
          <a:p>
            <a:r>
              <a:rPr lang="en-US" baseline="0"/>
              <a:t>("Saul's Shoulder," http://www.biblewalks.com/Sites/SaulShoulder.html accessed 23 Dec 2017).</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17358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David became king of Judah at Hebron, but Saul's commander Abner crowned Saul's son Ish-Bosheth king over Judah against God's purposes (2:1-11).</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934678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David refused to take the kingdom by force but trusted God to judge rivals to his throne (2:12–4:12). </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99994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Abner initially fought David's commander Joab but then defected to David's side and Joab killed him to remove a potential rival to the throne (2:12–3:39).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62855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People need kindness</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reigned over all Israel at Jerusalem and renewed the kingdom as evidence of God's blessing on him and his dynasty (2 Sam 5–10).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408099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key word of chapters 5–10 is NEW!</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385127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28</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E35CBC30-6502-9F4D-92A3-B8DD6C517AF6}" type="slidenum">
              <a:rPr lang="en-US" sz="1200">
                <a:solidFill>
                  <a:srgbClr val="000000"/>
                </a:solidFill>
              </a:rPr>
              <a:pPr algn="r" defTabSz="914400" eaLnBrk="1" fontAlgn="base" hangingPunct="1">
                <a:spcBef>
                  <a:spcPct val="0"/>
                </a:spcBef>
                <a:spcAft>
                  <a:spcPct val="0"/>
                </a:spcAft>
              </a:pPr>
              <a:t>29</a:t>
            </a:fld>
            <a:endParaRPr lang="en-US" sz="1200">
              <a:solidFill>
                <a:srgbClr val="000000"/>
              </a:solidFill>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7C5812-533C-FB49-B9CE-22FBBB06C685}" type="slidenum">
              <a:rPr lang="en-US" sz="1200">
                <a:solidFill>
                  <a:srgbClr val="000000"/>
                </a:solidFill>
              </a:rPr>
              <a:pPr eaLnBrk="1" hangingPunct="1"/>
              <a:t>30</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a:solidFill>
                  <a:srgbClr val="000000"/>
                </a:solidFill>
              </a:rPr>
              <a:pPr eaLnBrk="1" hangingPunct="1"/>
              <a:t>46</a:t>
            </a:fld>
            <a:endParaRPr lang="en-US" sz="1200">
              <a:solidFill>
                <a:srgbClr val="000000"/>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CF5A4-FF8C-F241-8023-6BCFC49020D2}" type="slidenum">
              <a:rPr lang="en-GB" sz="1200">
                <a:solidFill>
                  <a:srgbClr val="FFFFFF"/>
                </a:solidFill>
                <a:latin typeface="Comic Sans MS" charset="0"/>
              </a:rPr>
              <a:pPr eaLnBrk="1" hangingPunct="1"/>
              <a:t>47</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693E7F-0DE1-9744-81E8-0ACACD72EE1E}" type="slidenum">
              <a:rPr lang="en-GB" sz="1200">
                <a:solidFill>
                  <a:srgbClr val="FFFFFF"/>
                </a:solidFill>
                <a:latin typeface="Comic Sans MS" charset="0"/>
              </a:rPr>
              <a:pPr eaLnBrk="1" hangingPunct="1"/>
              <a:t>49</a:t>
            </a:fld>
            <a:endParaRPr lang="en-GB" sz="1200">
              <a:solidFill>
                <a:srgbClr val="FFFFFF"/>
              </a:solidFill>
              <a:latin typeface="Comic Sans MS"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expanded the kingdom with a new </a:t>
            </a:r>
            <a:r>
              <a:rPr lang="en-US" sz="1200" b="1" u="sng" kern="1200">
                <a:solidFill>
                  <a:schemeClr val="tx1"/>
                </a:solidFill>
                <a:effectLst/>
                <a:latin typeface="Arial" pitchFamily="-111" charset="0"/>
                <a:ea typeface="ＭＳ Ｐゴシック" pitchFamily="-112" charset="-128"/>
                <a:cs typeface="ＭＳ Ｐゴシック" pitchFamily="-112" charset="-128"/>
              </a:rPr>
              <a:t>boundary</a:t>
            </a:r>
            <a:r>
              <a:rPr lang="en-US" sz="1200" kern="1200">
                <a:solidFill>
                  <a:schemeClr val="tx1"/>
                </a:solidFill>
                <a:effectLst/>
                <a:latin typeface="Arial" pitchFamily="-111" charset="0"/>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a:effectLst/>
              </a:rPr>
              <a:t> </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honored Jonathan's son Mephibosheth as a new </a:t>
            </a:r>
            <a:r>
              <a:rPr lang="en-US" sz="1200" b="1" u="sng" kern="1200">
                <a:solidFill>
                  <a:schemeClr val="tx1"/>
                </a:solidFill>
                <a:effectLst/>
                <a:latin typeface="Arial" pitchFamily="-111" charset="0"/>
                <a:ea typeface="ＭＳ Ｐゴシック" pitchFamily="-112" charset="-128"/>
                <a:cs typeface="ＭＳ Ｐゴシック" pitchFamily="-112" charset="-128"/>
              </a:rPr>
              <a:t>son</a:t>
            </a:r>
            <a:r>
              <a:rPr lang="en-US" sz="1200" kern="1200">
                <a:solidFill>
                  <a:schemeClr val="tx1"/>
                </a:solidFill>
                <a:effectLst/>
                <a:latin typeface="Arial" pitchFamily="-111" charset="0"/>
                <a:ea typeface="ＭＳ Ｐゴシック" pitchFamily="-112" charset="-128"/>
                <a:cs typeface="ＭＳ Ｐゴシック" pitchFamily="-112" charset="-128"/>
              </a:rPr>
              <a:t> to show loyalty to Saul (2 Sam 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399428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How are you doing at showing kindness when others are sad?</a:t>
            </a:r>
            <a:r>
              <a:rPr lang="en-SG">
                <a:effectLst/>
              </a:rPr>
              <a:t> </a:t>
            </a:r>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David’s victory over ungrateful Ammon and Syria acquired them as new </a:t>
            </a:r>
            <a:r>
              <a:rPr lang="en-US" sz="1200" b="1" u="sng" kern="1200">
                <a:solidFill>
                  <a:schemeClr val="tx1"/>
                </a:solidFill>
                <a:effectLst/>
                <a:latin typeface="Arial" pitchFamily="-111" charset="0"/>
                <a:ea typeface="ＭＳ Ｐゴシック" pitchFamily="-112" charset="-128"/>
                <a:cs typeface="ＭＳ Ｐゴシック" pitchFamily="-112" charset="-128"/>
              </a:rPr>
              <a:t>vassals</a:t>
            </a:r>
            <a:r>
              <a:rPr lang="en-US" sz="1200" kern="1200">
                <a:solidFill>
                  <a:schemeClr val="tx1"/>
                </a:solidFill>
                <a:effectLst/>
                <a:latin typeface="Arial" pitchFamily="-111" charset="0"/>
                <a:ea typeface="ＭＳ Ｐゴシック" pitchFamily="-112" charset="-128"/>
                <a:cs typeface="ＭＳ Ｐゴシック" pitchFamily="-112" charset="-128"/>
              </a:rPr>
              <a:t> (2 Sam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744188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Restatement</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But how are we doing at being in control? Just look at the world we live in where we seize control! If you haven’t noticed, it’s a mess.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We are far better to see that God shows his kindness to us when he gives the leader we really need in Christ.</a:t>
            </a:r>
            <a:r>
              <a:rPr lang="en-SG">
                <a:effectLst/>
              </a:rPr>
              <a:t> </a:t>
            </a:r>
            <a:endParaRPr lang="en-US"/>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How are we doing with rule from Rome</a:t>
            </a:r>
            <a:r>
              <a:rPr lang="en-US" baseline="0"/>
              <a:t> now like there was in the first century?</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Matthew 2 shows us that the Jews were more disturbed at the birth of Jesus than they were with Herod’s rule!</a:t>
            </a:r>
            <a:r>
              <a:rPr lang="en-SG">
                <a:effectLst/>
              </a:rPr>
              <a:t> </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a:effectLst/>
              </a:rPr>
              <a:t> </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He shows it to us in the Christmas story probably more than anywhere else in Scripture with the exception of the death of Christ.</a:t>
            </a:r>
            <a:r>
              <a:rPr lang="en-SG">
                <a:effectLst/>
              </a:rPr>
              <a:t> </a:t>
            </a:r>
            <a:endParaRPr lang="en-US"/>
          </a:p>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blesses us with inconveniences to turn us back to him.</a:t>
            </a:r>
            <a:r>
              <a:rPr lang="en-SG">
                <a:effectLst/>
              </a:rPr>
              <a:t> </a:t>
            </a:r>
            <a:endParaRPr lang="en-US"/>
          </a:p>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David's political troubles from Absalom and Sheba's rebellions actually removed Absalom as a rival to David’s throne (2 Sam 15–20).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271935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Absalom rivaled his father's throne but David refused to protect his kingdom by force, resulting in Absalom's death and the protection of David’s dynasty (2 Sam 15–18).</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137755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Absalom won over many in Israel to become king, forcing David from Jerusalem into exile since he was unwilling to protect his kingdom by force (15:1–16:14).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3327472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An appendix of David's failures and successes in his final years proves God blessed his line while punishing sin (2 Sam 21–24).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3315834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"After David’s sin in the the matter of taking a census of the people of Israel, and his acknowledgment of the sin, he was told by Gad to build an altar (2 Samuel 24:1-10). The instructions are specific.</a:t>
            </a:r>
          </a:p>
          <a:p>
            <a:r>
              <a:rPr lang="en-US"/>
              <a:t>And Gad came that day to David and said to him, “Go up, raise an altar to the LORD on the threshing floor of Araunah the Jebusite.” So David went up at Gad’s word, as the LORD commanded. (2 Samuel 24:18-19 ESV)</a:t>
            </a:r>
          </a:p>
          <a:p>
            <a:r>
              <a:rPr lang="en-US"/>
              <a:t>Araunah was gracious in his offer to allow David to take any of his property needed — the oxen, the threshing sledge, and the yokes of the oxen for the wood. He said, “All this, O king, Araunah gives to the king.”</a:t>
            </a:r>
          </a:p>
          <a:p>
            <a:r>
              <a:rPr lang="en-US"/>
              <a:t>David’s reply is one of those memorable statements of Scripture.</a:t>
            </a:r>
          </a:p>
          <a:p>
            <a:r>
              <a:rPr lang="en-US"/>
              <a:t>But the king said to Araunah, “No, but I will buy it from you for a price. I will not offer burnt offerings to the LORD my God that cost me nothing.” So David bought the threshing floor and the oxen for fifty shekels of silver. (2 Samuel 24:24 ESV)</a:t>
            </a:r>
          </a:p>
          <a:p>
            <a:r>
              <a:rPr lang="en-US"/>
              <a:t>Artist Balage Balogh has provided us a beautiful illustration of the threshing floor of Araunah [above] on what we later know to be Mount Moriah. See more of his work at </a:t>
            </a:r>
            <a:r>
              <a:rPr lang="en-US">
                <a:hlinkClick r:id="rId3" tooltip="Archaeology Illustrated"/>
              </a:rPr>
              <a:t>Archaeology Illustrated</a:t>
            </a:r>
            <a:r>
              <a:rPr lang="en-US"/>
              <a:t>.</a:t>
            </a:r>
          </a:p>
          <a:p>
            <a:r>
              <a:rPr lang="en-US"/>
              <a:t>It is generally understood that this is the place where Abraham came to offer Isaac, in the mount of the LORD three days from Beersheba  (Genesis 22:4, 14). It is where Solomon began to build the temple in 966 B.C.</a:t>
            </a:r>
          </a:p>
          <a:p>
            <a:r>
              <a:rPr lang="en-US"/>
              <a:t>Then Solomon began to build the house of the LORD in Jerusalem on Mount Moriah, where the LORD had appeared to David his father, at the place that David had appointed, on the threshing floor of Ornan the Jebusite. (2 Chronicles 3:1 ESV)."</a:t>
            </a:r>
          </a:p>
          <a:p>
            <a:endParaRPr lang="en-US"/>
          </a:p>
          <a:p>
            <a:r>
              <a:rPr lang="en-US" b="1"/>
              <a:t>Araunah’s threshing floor</a:t>
            </a:r>
          </a:p>
          <a:p>
            <a:r>
              <a:rPr lang="en-US"/>
              <a:t>Posted on </a:t>
            </a:r>
            <a:r>
              <a:rPr lang="en-US">
                <a:hlinkClick r:id="rId4" tooltip="7:20 am"/>
              </a:rPr>
              <a:t>August 18, 2010</a:t>
            </a:r>
            <a:r>
              <a:rPr lang="en-US"/>
              <a:t> | </a:t>
            </a:r>
            <a:r>
              <a:rPr lang="en-US">
                <a:hlinkClick r:id="rId5"/>
              </a:rPr>
              <a:t>4 Comments</a:t>
            </a:r>
            <a:r>
              <a:rPr lang="en-US"/>
              <a:t> </a:t>
            </a:r>
          </a:p>
          <a:p>
            <a:r>
              <a:rPr lang="en-US"/>
              <a:t>Ferrel Jenkins</a:t>
            </a:r>
          </a:p>
          <a:p>
            <a:r>
              <a:rPr lang="en-US"/>
              <a:t>https://ferrelljenkins.wordpress.com/2010/08/18/araunahs-threshing-floor/</a:t>
            </a:r>
          </a:p>
          <a:p>
            <a:r>
              <a:rPr lang="en-US"/>
              <a:t>Accessed 24 Dec 2017</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solidFill>
                  <a:prstClr val="black"/>
                </a:solidFill>
              </a:rPr>
              <a:pPr>
                <a:defRPr/>
              </a:pPr>
              <a:t>119</a:t>
            </a:fld>
            <a:endParaRPr lang="en-US">
              <a:solidFill>
                <a:prstClr val="black"/>
              </a:solidFill>
            </a:endParaRPr>
          </a:p>
        </p:txBody>
      </p:sp>
    </p:spTree>
    <p:extLst>
      <p:ext uri="{BB962C8B-B14F-4D97-AF65-F5344CB8AC3E}">
        <p14:creationId xmlns:p14="http://schemas.microsoft.com/office/powerpoint/2010/main" val="3559220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We seem to understand horizontal discipline better than vertical discipline. </a:t>
            </a:r>
          </a:p>
          <a:p>
            <a:r>
              <a:rPr lang="en-US"/>
              <a:t>We can see how valuable it is for a mother or father to discipline their children—that’s a horizontal discipline on a human level.</a:t>
            </a:r>
          </a:p>
          <a:p>
            <a:r>
              <a:rPr lang="en-US"/>
              <a:t>However, we seem to struggle with giving this same privilege to the God who knows best how to discipline us!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itchFamily="-111" charset="0"/>
                <a:ea typeface="ＭＳ Ｐゴシック" pitchFamily="-112" charset="-128"/>
                <a:cs typeface="ＭＳ Ｐゴシック" pitchFamily="-112" charset="-128"/>
              </a:rPr>
              <a:t>So God’s kindness gives us leaders and discipline as he did for Israel regarding David. But how does all this kindness </a:t>
            </a:r>
            <a:r>
              <a:rPr lang="en-US" sz="1200" i="1" kern="1200">
                <a:solidFill>
                  <a:schemeClr val="tx1"/>
                </a:solidFill>
                <a:effectLst/>
                <a:latin typeface="Arial" pitchFamily="-111" charset="0"/>
                <a:ea typeface="ＭＳ Ｐゴシック" pitchFamily="-112" charset="-128"/>
                <a:cs typeface="ＭＳ Ｐゴシック" pitchFamily="-112" charset="-128"/>
              </a:rPr>
              <a:t>to</a:t>
            </a:r>
            <a:r>
              <a:rPr lang="en-US" sz="1200" kern="1200">
                <a:solidFill>
                  <a:schemeClr val="tx1"/>
                </a:solidFill>
                <a:effectLst/>
                <a:latin typeface="Arial" pitchFamily="-111" charset="0"/>
                <a:ea typeface="ＭＳ Ｐゴシック" pitchFamily="-112" charset="-128"/>
                <a:cs typeface="ＭＳ Ｐゴシック" pitchFamily="-112" charset="-128"/>
              </a:rPr>
              <a:t> David and </a:t>
            </a:r>
            <a:r>
              <a:rPr lang="en-US" sz="1200" i="1" kern="1200">
                <a:solidFill>
                  <a:schemeClr val="tx1"/>
                </a:solidFill>
                <a:effectLst/>
                <a:latin typeface="Arial" pitchFamily="-111" charset="0"/>
                <a:ea typeface="ＭＳ Ｐゴシック" pitchFamily="-112" charset="-128"/>
                <a:cs typeface="ＭＳ Ｐゴシック" pitchFamily="-112" charset="-128"/>
              </a:rPr>
              <a:t>from</a:t>
            </a:r>
            <a:r>
              <a:rPr lang="en-US" sz="1200" kern="1200">
                <a:solidFill>
                  <a:schemeClr val="tx1"/>
                </a:solidFill>
                <a:effectLst/>
                <a:latin typeface="Arial" pitchFamily="-111" charset="0"/>
                <a:ea typeface="ＭＳ Ｐゴシック" pitchFamily="-112" charset="-128"/>
                <a:cs typeface="ＭＳ Ｐゴシック" pitchFamily="-112" charset="-128"/>
              </a:rPr>
              <a:t> David relate to Jesus? Well, connecting the dots between the OT and NT, we see that…</a:t>
            </a:r>
            <a:r>
              <a:rPr lang="en-SG">
                <a:effectLst/>
              </a:rPr>
              <a:t> </a:t>
            </a:r>
          </a:p>
          <a:p>
            <a:r>
              <a:rPr lang="en-US" sz="1200" kern="1200">
                <a:solidFill>
                  <a:schemeClr val="tx1"/>
                </a:solidFill>
                <a:effectLst/>
                <a:latin typeface="Arial" pitchFamily="-111" charset="0"/>
                <a:ea typeface="ＭＳ Ｐゴシック" pitchFamily="-112" charset="-128"/>
                <a:cs typeface="ＭＳ Ｐゴシック" pitchFamily="-112" charset="-128"/>
              </a:rPr>
              <a:t>[God’s kindness to David recalls God’s kindness to us through Jesus.]</a:t>
            </a:r>
            <a:endParaRPr lang="en-SG" sz="1200" kern="1200">
              <a:solidFill>
                <a:schemeClr val="tx1"/>
              </a:solidFill>
              <a:effectLst/>
              <a:latin typeface="Arial" pitchFamily="-111" charset="0"/>
              <a:ea typeface="ＭＳ Ｐゴシック" pitchFamily="-112" charset="-128"/>
              <a:cs typeface="ＭＳ Ｐゴシック" pitchFamily="-112" charset="-128"/>
            </a:endParaRPr>
          </a:p>
          <a:p>
            <a:r>
              <a:rPr lang="en-US" sz="1200" kern="1200">
                <a:solidFill>
                  <a:schemeClr val="tx1"/>
                </a:solidFill>
                <a:effectLst/>
                <a:latin typeface="Arial" pitchFamily="-111" charset="0"/>
                <a:ea typeface="ＭＳ Ｐゴシック" pitchFamily="-112" charset="-128"/>
                <a:cs typeface="ＭＳ Ｐゴシック" pitchFamily="-112" charset="-128"/>
              </a:rPr>
              <a:t>[Many qualities of David are also true of Jesus.]</a:t>
            </a:r>
            <a:r>
              <a:rPr lang="en-SG">
                <a:effectLst/>
              </a:rPr>
              <a:t> </a:t>
            </a:r>
            <a:endParaRPr lang="en-US"/>
          </a:p>
          <a:p>
            <a:endParaRPr lang="en-US"/>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We last studied 1 Samuel where we saw three key transitions—</a:t>
            </a:r>
            <a:r>
              <a:rPr lang="en-SG">
                <a:effectLst/>
              </a:rPr>
              <a:t> </a:t>
            </a:r>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9190750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792999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65898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7265234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37210057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876634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32824902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3946654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20120959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2592343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7444549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7903885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6047529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7786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14394722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11671611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26776164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3573919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19015508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29351766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18249783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29802579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7425064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20458303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2812513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3412069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3980763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12231424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1960717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9895160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84487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856864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0757441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421648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728102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1314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8827807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60892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9185398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352794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6471837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319513091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16141995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122278461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395672323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283142094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966325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003347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303435313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87734968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374003615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285493940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219518573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623133389"/>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23874799"/>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949421603"/>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934285734"/>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0456456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12145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368346287"/>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761118"/>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56734518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13740827"/>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0234857"/>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4299192"/>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3860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26311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52245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742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21316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50572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10066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22905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88656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17906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19695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9544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13783242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31128246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2697116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95907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34616038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949228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4740517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30396452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8407838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18191256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31893557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17422563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15620193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800106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5540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38823331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3365290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7469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2926999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7256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0830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5723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0202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234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742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625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407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726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8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2271053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61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535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290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361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968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068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932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42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443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237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522490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906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140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7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667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475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673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753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210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833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748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980049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196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745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604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327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84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79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970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572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788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832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1028057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96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0473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1414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3441451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27109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4200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73838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49401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42107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0740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3082325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44181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87963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76942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111540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859574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16980452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03623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960339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583420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21243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1735823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907509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488236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929787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68625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03593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628838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74894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45517825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54869877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40445401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1959921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56332155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408699200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269022477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339477158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255704083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99562045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62818088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361502142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007403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350966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6" Type="http://schemas.openxmlformats.org/officeDocument/2006/relationships/theme" Target="../theme/theme1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E17E5771-7FC9-8142-8F52-1CA5BBED685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15873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A8824C9D-66DC-AF44-83AE-B244BE49335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197972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defTabSz="914400" fontAlgn="base">
              <a:spcBef>
                <a:spcPct val="0"/>
              </a:spcBef>
              <a:spcAft>
                <a:spcPct val="0"/>
              </a:spcAft>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defTabSz="914400" fontAlgn="base">
              <a:spcBef>
                <a:spcPct val="0"/>
              </a:spcBef>
              <a:spcAft>
                <a:spcPct val="0"/>
              </a:spcAft>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defTabSz="914400" fontAlgn="base">
              <a:spcBef>
                <a:spcPct val="0"/>
              </a:spcBef>
              <a:spcAft>
                <a:spcPct val="0"/>
              </a:spcAft>
              <a:defRPr/>
            </a:pPr>
            <a:fld id="{E5A96751-6AAC-1F48-9EB4-0DD682B164ED}" type="slidenum">
              <a:rPr lang="en-US">
                <a:solidFill>
                  <a:srgbClr val="FFCC00"/>
                </a:solidFill>
                <a:ea typeface="ＭＳ Ｐゴシック" charset="0"/>
                <a:cs typeface="ＭＳ Ｐゴシック" charset="0"/>
              </a:rPr>
              <a:pPr defTabSz="914400" fontAlgn="base">
                <a:spcBef>
                  <a:spcPct val="0"/>
                </a:spcBef>
                <a:spcAft>
                  <a:spcPct val="0"/>
                </a:spcAft>
                <a:defRPr/>
              </a:pPr>
              <a:t>‹#›</a:t>
            </a:fld>
            <a:endParaRPr lang="en-US">
              <a:solidFill>
                <a:srgbClr val="FFCC00"/>
              </a:solidFill>
              <a:ea typeface="ＭＳ Ｐゴシック" charset="0"/>
              <a:cs typeface="ＭＳ Ｐゴシック" charset="0"/>
            </a:endParaRPr>
          </a:p>
        </p:txBody>
      </p:sp>
    </p:spTree>
    <p:extLst>
      <p:ext uri="{BB962C8B-B14F-4D97-AF65-F5344CB8AC3E}">
        <p14:creationId xmlns:p14="http://schemas.microsoft.com/office/powerpoint/2010/main" val="3854014866"/>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19F35F8C-3611-034B-B420-47451A72CF3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3886636"/>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9.65.03d.</a:t>
            </a:r>
          </a:p>
        </p:txBody>
      </p:sp>
    </p:spTree>
    <p:extLst>
      <p:ext uri="{BB962C8B-B14F-4D97-AF65-F5344CB8AC3E}">
        <p14:creationId xmlns:p14="http://schemas.microsoft.com/office/powerpoint/2010/main" val="3667559388"/>
      </p:ext>
    </p:extLst>
  </p:cSld>
  <p:clrMap bg1="dk2" tx1="lt1" bg2="dk1"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560675"/>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40972622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9507161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defTabSz="914400" fontAlgn="base">
              <a:spcBef>
                <a:spcPct val="0"/>
              </a:spcBef>
              <a:spcAft>
                <a:spcPct val="0"/>
              </a:spcAft>
              <a:defRPr/>
            </a:pPr>
            <a:fld id="{972F30FC-E273-4F4F-8631-0C390C1708B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50763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03FA534B-F817-E343-8950-FBAA49A7E2D1}"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4053136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23C4EA4D-0120-9548-90F0-CF6B337DAD4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9521568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defTabSz="914400">
              <a:spcAft>
                <a:spcPct val="0"/>
              </a:spcAft>
              <a:defRPr/>
            </a:pPr>
            <a:fld id="{A36B3428-A2D8-B349-A889-86C8E7ABF353}" type="slidenum">
              <a:rPr lang="en-US">
                <a:ea typeface="ＭＳ Ｐゴシック" charset="0"/>
              </a:rPr>
              <a:pPr defTabSz="914400">
                <a:spcAft>
                  <a:spcPct val="0"/>
                </a:spcAft>
                <a:defRPr/>
              </a:pPr>
              <a:t>‹#›</a:t>
            </a:fld>
            <a:endParaRPr lang="en-US">
              <a:ea typeface="ＭＳ Ｐゴシック" charset="0"/>
            </a:endParaRPr>
          </a:p>
        </p:txBody>
      </p:sp>
      <p:grpSp>
        <p:nvGrpSpPr>
          <p:cNvPr id="94212" name="Group 4"/>
          <p:cNvGrpSpPr>
            <a:grpSpLocks/>
          </p:cNvGrpSpPr>
          <p:nvPr/>
        </p:nvGrpSpPr>
        <p:grpSpPr bwMode="auto">
          <a:xfrm>
            <a:off x="0" y="0"/>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7675911"/>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74750E22-B6DA-4A40-8D9E-C4E426F20D6F}"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323898"/>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2686BE63-3571-D849-BFBA-CCAE4F9BF726}"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71556100"/>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srgbClr val="FFCC00"/>
                  </a:solidFill>
                  <a:latin typeface="Arial" charset="0"/>
                  <a:ea typeface="ＭＳ Ｐゴシック" charset="0"/>
                  <a:cs typeface="ＭＳ Ｐゴシック"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defTabSz="914400" fontAlgn="base">
              <a:spcBef>
                <a:spcPct val="0"/>
              </a:spcBef>
              <a:spcAft>
                <a:spcPct val="0"/>
              </a:spcAft>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defTabSz="914400" fontAlgn="base">
              <a:spcBef>
                <a:spcPct val="0"/>
              </a:spcBef>
              <a:spcAft>
                <a:spcPct val="0"/>
              </a:spcAft>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defTabSz="914400" fontAlgn="base">
              <a:spcBef>
                <a:spcPct val="0"/>
              </a:spcBef>
              <a:spcAft>
                <a:spcPct val="0"/>
              </a:spcAft>
              <a:defRPr/>
            </a:pPr>
            <a:fld id="{46B19088-8593-A647-8B53-384039FE9F9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744768436"/>
      </p:ext>
    </p:extLst>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9.xml"/></Relationships>
</file>

<file path=ppt/slides/_rels/slide10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9.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46.xml"/><Relationship Id="rId1" Type="http://schemas.openxmlformats.org/officeDocument/2006/relationships/themeOverride" Target="../theme/themeOverride5.xml"/></Relationships>
</file>

<file path=ppt/slides/_rels/slide1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144.xml"/><Relationship Id="rId4" Type="http://schemas.openxmlformats.org/officeDocument/2006/relationships/image" Target="../media/image10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9.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9.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9.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9.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9.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9.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9.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181.xml"/><Relationship Id="rId1" Type="http://schemas.openxmlformats.org/officeDocument/2006/relationships/themeOverride" Target="../theme/themeOverride1.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9.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9.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9.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46.xml"/><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9.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9.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59" y="519953"/>
            <a:ext cx="9155259" cy="5090659"/>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2 Samuel</a:t>
            </a:r>
          </a:p>
        </p:txBody>
      </p:sp>
      <p:sp>
        <p:nvSpPr>
          <p:cNvPr id="900098" name="Rectangle 2"/>
          <p:cNvSpPr>
            <a:spLocks noGrp="1" noChangeArrowheads="1"/>
          </p:cNvSpPr>
          <p:nvPr>
            <p:ph type="ctrTitle"/>
          </p:nvPr>
        </p:nvSpPr>
        <p:spPr>
          <a:xfrm>
            <a:off x="-27858" y="995875"/>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Kind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2348795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000" b="1" dirty="0">
                <a:solidFill>
                  <a:srgbClr val="FFFFFF"/>
                </a:solidFill>
                <a:effectLst>
                  <a:glow rad="127000">
                    <a:srgbClr val="000000"/>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81784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Hushai gives Absalom bad advice to pursue David later (2 Sam 17:5-14)</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405747598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18</a:t>
            </a:r>
          </a:p>
        </p:txBody>
      </p:sp>
    </p:spTree>
    <p:extLst>
      <p:ext uri="{BB962C8B-B14F-4D97-AF65-F5344CB8AC3E}">
        <p14:creationId xmlns:p14="http://schemas.microsoft.com/office/powerpoint/2010/main" val="15850521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0"/>
            <a:ext cx="9196388" cy="594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en-US" sz="4000" b="1" i="1" dirty="0">
                <a:solidFill>
                  <a:srgbClr val="FFFFFF"/>
                </a:solidFill>
                <a:effectLst>
                  <a:glow rad="317500">
                    <a:schemeClr val="bg1"/>
                  </a:glow>
                </a:effectLst>
              </a:rPr>
              <a:t>A bad hair day for Absalom (18:9)</a:t>
            </a:r>
          </a:p>
        </p:txBody>
      </p:sp>
    </p:spTree>
    <p:extLst>
      <p:ext uri="{BB962C8B-B14F-4D97-AF65-F5344CB8AC3E}">
        <p14:creationId xmlns:p14="http://schemas.microsoft.com/office/powerpoint/2010/main" val="66100610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II SAMUEL 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008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8" name="Rectangle 5"/>
          <p:cNvSpPr>
            <a:spLocks noChangeArrowheads="1"/>
          </p:cNvSpPr>
          <p:nvPr/>
        </p:nvSpPr>
        <p:spPr bwMode="auto">
          <a:xfrm>
            <a:off x="5105400" y="476250"/>
            <a:ext cx="3886200" cy="587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defTabSz="914400" fontAlgn="base">
              <a:spcBef>
                <a:spcPct val="0"/>
              </a:spcBef>
              <a:spcAft>
                <a:spcPct val="0"/>
              </a:spcAft>
            </a:pPr>
            <a:r>
              <a:rPr lang="ru-RU" altLang="ja-JP" sz="3200" b="1">
                <a:solidFill>
                  <a:srgbClr val="FFFFFF"/>
                </a:solidFill>
                <a:latin typeface="Arial" charset="0"/>
                <a:ea typeface="ＭＳ Ｐゴシック" charset="0"/>
                <a:cs typeface="Arial" charset="0"/>
              </a:rPr>
              <a:t>"</a:t>
            </a:r>
            <a:r>
              <a:rPr lang="uk-UA" altLang="ja-JP" sz="3200" b="1">
                <a:solidFill>
                  <a:srgbClr val="FFFFFF"/>
                </a:solidFill>
                <a:latin typeface="Arial" charset="0"/>
                <a:ea typeface="ＭＳ Ｐゴシック" charset="0"/>
                <a:cs typeface="Arial" charset="0"/>
              </a:rPr>
              <a:t>'</a:t>
            </a:r>
            <a:r>
              <a:rPr lang="en-US" altLang="ja-JP" sz="3200" b="1">
                <a:solidFill>
                  <a:srgbClr val="FFFFFF"/>
                </a:solidFill>
                <a:latin typeface="Arial" charset="0"/>
                <a:ea typeface="ＭＳ Ｐゴシック" charset="0"/>
                <a:cs typeface="Arial" charset="0"/>
              </a:rPr>
              <a:t>Enough of this nonsense,</a:t>
            </a:r>
            <a:r>
              <a:rPr lang="uk-UA" sz="3200" b="1">
                <a:solidFill>
                  <a:srgbClr val="FFFFFF"/>
                </a:solidFill>
                <a:latin typeface="Arial" charset="0"/>
                <a:ea typeface="ＭＳ Ｐゴシック" charset="0"/>
                <a:cs typeface="Arial" charset="0"/>
              </a:rPr>
              <a:t>'</a:t>
            </a:r>
            <a:r>
              <a:rPr lang="en-US" altLang="ja-JP" sz="3200" b="1">
                <a:solidFill>
                  <a:srgbClr val="FFFFFF"/>
                </a:solidFill>
                <a:latin typeface="Arial" charset="0"/>
                <a:ea typeface="ＭＳ Ｐゴシック" charset="0"/>
                <a:cs typeface="Arial" charset="0"/>
              </a:rPr>
              <a:t> </a:t>
            </a:r>
          </a:p>
          <a:p>
            <a:pPr algn="ctr" defTabSz="914400" fontAlgn="base">
              <a:spcBef>
                <a:spcPct val="0"/>
              </a:spcBef>
              <a:spcAft>
                <a:spcPct val="0"/>
              </a:spcAft>
            </a:pPr>
            <a:r>
              <a:rPr lang="en-US" sz="3200" b="1">
                <a:solidFill>
                  <a:srgbClr val="FFFFFF"/>
                </a:solidFill>
                <a:latin typeface="Arial" charset="0"/>
                <a:ea typeface="ＭＳ Ｐゴシック" charset="0"/>
                <a:cs typeface="Arial" charset="0"/>
              </a:rPr>
              <a:t>Joab said.  Then he took three daggers and plunged them into Absalom</a:t>
            </a:r>
            <a:r>
              <a:rPr lang="uk-UA" altLang="ja-JP" sz="3200" b="1">
                <a:solidFill>
                  <a:srgbClr val="FFFFFF"/>
                </a:solidFill>
                <a:latin typeface="Arial" charset="0"/>
                <a:ea typeface="ＭＳ Ｐゴシック" charset="0"/>
                <a:cs typeface="Arial" charset="0"/>
              </a:rPr>
              <a:t>'</a:t>
            </a:r>
            <a:r>
              <a:rPr lang="en-US" sz="3200" b="1">
                <a:solidFill>
                  <a:srgbClr val="FFFFFF"/>
                </a:solidFill>
                <a:latin typeface="Arial" charset="0"/>
                <a:ea typeface="ＭＳ Ｐゴシック" charset="0"/>
                <a:cs typeface="Arial" charset="0"/>
              </a:rPr>
              <a:t>s heart as he dangled from the oak still alive.</a:t>
            </a:r>
            <a:r>
              <a:rPr lang="ru-RU" sz="3200" b="1">
                <a:solidFill>
                  <a:srgbClr val="FFFFFF"/>
                </a:solidFill>
                <a:latin typeface="Arial" charset="0"/>
                <a:ea typeface="ＭＳ Ｐゴシック" charset="0"/>
                <a:cs typeface="Arial" charset="0"/>
              </a:rPr>
              <a:t>"</a:t>
            </a:r>
            <a:r>
              <a:rPr lang="en-US" altLang="ja-JP" sz="2400" b="1">
                <a:solidFill>
                  <a:srgbClr val="FFFFFF"/>
                </a:solidFill>
                <a:latin typeface="Arial" charset="0"/>
                <a:ea typeface="ＭＳ Ｐゴシック" charset="0"/>
                <a:cs typeface="Arial" charset="0"/>
              </a:rPr>
              <a:t> </a:t>
            </a:r>
          </a:p>
          <a:p>
            <a:pPr algn="ctr" defTabSz="914400" fontAlgn="base">
              <a:spcBef>
                <a:spcPct val="0"/>
              </a:spcBef>
              <a:spcAft>
                <a:spcPct val="0"/>
              </a:spcAft>
            </a:pPr>
            <a:endParaRPr lang="en-US" sz="2400" b="1">
              <a:solidFill>
                <a:srgbClr val="FFFFFF"/>
              </a:solidFill>
              <a:latin typeface="Arial" charset="0"/>
              <a:ea typeface="ＭＳ Ｐゴシック" charset="0"/>
              <a:cs typeface="Arial" charset="0"/>
            </a:endParaRPr>
          </a:p>
          <a:p>
            <a:pPr algn="ctr" defTabSz="914400" fontAlgn="base">
              <a:spcBef>
                <a:spcPct val="0"/>
              </a:spcBef>
              <a:spcAft>
                <a:spcPct val="0"/>
              </a:spcAft>
            </a:pPr>
            <a:r>
              <a:rPr lang="en-US" sz="3200" b="1" i="1">
                <a:solidFill>
                  <a:srgbClr val="FFFFFF"/>
                </a:solidFill>
                <a:latin typeface="Arial" charset="0"/>
                <a:ea typeface="ＭＳ Ｐゴシック" charset="0"/>
                <a:cs typeface="Arial" charset="0"/>
              </a:rPr>
              <a:t>2 Samuel 18:14</a:t>
            </a:r>
          </a:p>
        </p:txBody>
      </p:sp>
    </p:spTree>
    <p:extLst>
      <p:ext uri="{BB962C8B-B14F-4D97-AF65-F5344CB8AC3E}">
        <p14:creationId xmlns:p14="http://schemas.microsoft.com/office/powerpoint/2010/main" val="42930421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8" y="-107949"/>
            <a:ext cx="9310688" cy="696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7092280" y="0"/>
            <a:ext cx="2160240" cy="2204864"/>
          </a:xfrm>
        </p:spPr>
        <p:txBody>
          <a:bodyPr/>
          <a:lstStyle/>
          <a:p>
            <a:pPr algn="ctr" eaLnBrk="1" hangingPunct="1">
              <a:defRPr/>
            </a:pPr>
            <a:r>
              <a:rPr lang="en-US" sz="4000" b="1" i="1" dirty="0">
                <a:solidFill>
                  <a:srgbClr val="FFFFFF"/>
                </a:solidFill>
                <a:effectLst>
                  <a:glow rad="317500">
                    <a:schemeClr val="bg1"/>
                  </a:glow>
                </a:effectLst>
              </a:rPr>
              <a:t>2 Sam. 18:33</a:t>
            </a: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algn="ctr" defTabSz="914400" fontAlgn="base">
              <a:spcBef>
                <a:spcPct val="0"/>
              </a:spcBef>
              <a:spcAft>
                <a:spcPct val="0"/>
              </a:spcAft>
              <a:defRPr/>
            </a:pPr>
            <a:r>
              <a:rPr lang="ru-RU" sz="2800" dirty="0">
                <a:effectLst>
                  <a:glow rad="317500">
                    <a:srgbClr val="000000"/>
                  </a:glow>
                </a:effectLst>
                <a:ea typeface="ＭＳ Ｐゴシック" charset="0"/>
              </a:rPr>
              <a:t>"</a:t>
            </a:r>
            <a:r>
              <a:rPr lang="en-US" sz="2800" dirty="0">
                <a:effectLst>
                  <a:glow rad="317500">
                    <a:srgbClr val="000000"/>
                  </a:glow>
                </a:effectLst>
                <a:ea typeface="ＭＳ Ｐゴシック" charset="0"/>
              </a:rPr>
              <a:t>The king was overcome with emotion. He went up to his room over the gateway and burst into tears. And as he went, he cried, </a:t>
            </a:r>
            <a:r>
              <a:rPr lang="uk-UA" sz="2800" dirty="0">
                <a:effectLst>
                  <a:glow rad="317500">
                    <a:srgbClr val="000000"/>
                  </a:glow>
                </a:effectLst>
                <a:ea typeface="ＭＳ Ｐゴシック" charset="0"/>
              </a:rPr>
              <a:t>'</a:t>
            </a:r>
            <a:r>
              <a:rPr lang="en-US" sz="2800" dirty="0">
                <a:effectLst>
                  <a:glow rad="317500">
                    <a:srgbClr val="000000"/>
                  </a:glow>
                </a:effectLst>
                <a:ea typeface="ＭＳ Ｐゴシック" charset="0"/>
              </a:rPr>
              <a:t>O my son Absalom!  My son, my son Absalom!  If only I could have died instead of you!   O Absalom, my son, my son.</a:t>
            </a:r>
            <a:r>
              <a:rPr lang="uk-UA" sz="2800" dirty="0">
                <a:effectLst>
                  <a:glow rad="317500">
                    <a:srgbClr val="000000"/>
                  </a:glow>
                </a:effectLst>
                <a:ea typeface="ＭＳ Ｐゴシック" charset="0"/>
              </a:rPr>
              <a:t>'</a:t>
            </a:r>
            <a:r>
              <a:rPr lang="ru-RU" altLang="ja-JP" sz="2800" dirty="0">
                <a:effectLst>
                  <a:glow rad="317500">
                    <a:srgbClr val="000000"/>
                  </a:glow>
                </a:effectLst>
                <a:ea typeface="ＭＳ Ｐゴシック" charset="0"/>
              </a:rPr>
              <a:t>"</a:t>
            </a:r>
            <a:endParaRPr lang="en-US" sz="2800" dirty="0">
              <a:effectLst>
                <a:glow rad="317500">
                  <a:srgbClr val="000000"/>
                </a:glow>
              </a:effectLst>
              <a:ea typeface="ＭＳ Ｐゴシック" charset="0"/>
            </a:endParaRPr>
          </a:p>
        </p:txBody>
      </p:sp>
    </p:spTree>
    <p:extLst>
      <p:ext uri="{BB962C8B-B14F-4D97-AF65-F5344CB8AC3E}">
        <p14:creationId xmlns:p14="http://schemas.microsoft.com/office/powerpoint/2010/main" val="356930344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19</a:t>
            </a:r>
          </a:p>
        </p:txBody>
      </p:sp>
    </p:spTree>
    <p:extLst>
      <p:ext uri="{BB962C8B-B14F-4D97-AF65-F5344CB8AC3E}">
        <p14:creationId xmlns:p14="http://schemas.microsoft.com/office/powerpoint/2010/main" val="959620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Phoenicia</a:t>
            </a: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David returned to a restored kingdom in Jerusalem but the north-south division persisted.</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5212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Misplaced Grief</a:t>
            </a:r>
          </a:p>
        </p:txBody>
      </p:sp>
      <p:sp>
        <p:nvSpPr>
          <p:cNvPr id="5" name="Rectangle 2"/>
          <p:cNvSpPr txBox="1">
            <a:spLocks noChangeArrowheads="1"/>
          </p:cNvSpPr>
          <p:nvPr/>
        </p:nvSpPr>
        <p:spPr bwMode="auto">
          <a:xfrm>
            <a:off x="5292080" y="4077072"/>
            <a:ext cx="38622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en-US" sz="3600" b="1" dirty="0">
                <a:solidFill>
                  <a:srgbClr val="FFFFFF"/>
                </a:solidFill>
                <a:effectLst>
                  <a:glow rad="317500">
                    <a:srgbClr val="000000"/>
                  </a:glow>
                </a:effectLst>
              </a:rPr>
              <a:t>Joab rebukes David for his poor leadership (19:5-7)</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836613"/>
            <a:ext cx="4754563"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81170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20</a:t>
            </a:r>
          </a:p>
        </p:txBody>
      </p:sp>
    </p:spTree>
    <p:extLst>
      <p:ext uri="{BB962C8B-B14F-4D97-AF65-F5344CB8AC3E}">
        <p14:creationId xmlns:p14="http://schemas.microsoft.com/office/powerpoint/2010/main" val="25215690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528638" y="274638"/>
            <a:ext cx="7859712" cy="1066800"/>
          </a:xfrm>
          <a:solidFill>
            <a:schemeClr val="tx1"/>
          </a:solidFill>
        </p:spPr>
        <p:txBody>
          <a:bodyPr/>
          <a:lstStyle/>
          <a:p>
            <a:pPr eaLnBrk="1" hangingPunct="1"/>
            <a:r>
              <a:rPr lang="en-US" b="1">
                <a:solidFill>
                  <a:srgbClr val="FFFFFF"/>
                </a:solidFill>
                <a:latin typeface="Arial" charset="0"/>
                <a:ea typeface="ＭＳ Ｐゴシック" charset="0"/>
                <a:cs typeface="ＭＳ Ｐゴシック" charset="0"/>
              </a:rPr>
              <a:t>DAVID</a:t>
            </a:r>
            <a:r>
              <a:rPr lang="uk-UA" altLang="ja-JP" b="1">
                <a:solidFill>
                  <a:srgbClr val="FFFFFF"/>
                </a:solidFill>
                <a:latin typeface="Arial" charset="0"/>
                <a:ea typeface="ＭＳ Ｐゴシック" charset="0"/>
                <a:cs typeface="ＭＳ Ｐゴシック" charset="0"/>
              </a:rPr>
              <a:t>'</a:t>
            </a:r>
            <a:r>
              <a:rPr lang="en-US" b="1">
                <a:solidFill>
                  <a:srgbClr val="FFFFFF"/>
                </a:solidFill>
                <a:latin typeface="Arial" charset="0"/>
                <a:ea typeface="ＭＳ Ｐゴシック" charset="0"/>
                <a:cs typeface="ＭＳ Ｐゴシック" charset="0"/>
              </a:rPr>
              <a:t>S FINAL YEARS</a:t>
            </a:r>
          </a:p>
        </p:txBody>
      </p:sp>
      <p:sp>
        <p:nvSpPr>
          <p:cNvPr id="253954"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FFFFFF"/>
                </a:solidFill>
              </a:rPr>
              <a:t>214</a:t>
            </a:r>
            <a:endParaRPr lang="en-US" sz="1800">
              <a:solidFill>
                <a:srgbClr val="000000"/>
              </a:solidFill>
            </a:endParaRPr>
          </a:p>
        </p:txBody>
      </p:sp>
      <p:sp>
        <p:nvSpPr>
          <p:cNvPr id="253955" name="Rectangle 7"/>
          <p:cNvSpPr>
            <a:spLocks noChangeArrowheads="1"/>
          </p:cNvSpPr>
          <p:nvPr/>
        </p:nvSpPr>
        <p:spPr bwMode="auto">
          <a:xfrm>
            <a:off x="838200" y="1600200"/>
            <a:ext cx="7543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lang="en-US" sz="3600" b="1">
                <a:solidFill>
                  <a:srgbClr val="FFFF00"/>
                </a:solidFill>
                <a:latin typeface="Arial" charset="0"/>
                <a:ea typeface="ＭＳ Ｐゴシック" charset="0"/>
                <a:cs typeface="ＭＳ Ｐゴシック" charset="0"/>
              </a:rPr>
              <a:t>An appendix in chapters 21–24 </a:t>
            </a:r>
            <a:br>
              <a:rPr lang="en-US" sz="3600" b="1">
                <a:solidFill>
                  <a:srgbClr val="FFFF00"/>
                </a:solidFill>
                <a:latin typeface="Arial" charset="0"/>
                <a:ea typeface="ＭＳ Ｐゴシック" charset="0"/>
                <a:cs typeface="ＭＳ Ｐゴシック" charset="0"/>
              </a:rPr>
            </a:br>
            <a:r>
              <a:rPr lang="en-US" sz="3600" b="1">
                <a:solidFill>
                  <a:srgbClr val="FFFF00"/>
                </a:solidFill>
                <a:latin typeface="Arial" charset="0"/>
                <a:ea typeface="ＭＳ Ｐゴシック" charset="0"/>
                <a:cs typeface="ＭＳ Ｐゴシック" charset="0"/>
              </a:rPr>
              <a:t>of David</a:t>
            </a:r>
            <a:r>
              <a:rPr lang="uk-UA" altLang="ja-JP" sz="3600" b="1">
                <a:solidFill>
                  <a:srgbClr val="FFFF00"/>
                </a:solidFill>
                <a:latin typeface="Arial" charset="0"/>
                <a:ea typeface="ＭＳ Ｐゴシック" charset="0"/>
                <a:cs typeface="ＭＳ Ｐゴシック" charset="0"/>
              </a:rPr>
              <a:t>'</a:t>
            </a:r>
            <a:r>
              <a:rPr lang="en-US" sz="3600" b="1">
                <a:solidFill>
                  <a:srgbClr val="FFFF00"/>
                </a:solidFill>
                <a:latin typeface="Arial" charset="0"/>
                <a:ea typeface="ＭＳ Ｐゴシック" charset="0"/>
                <a:cs typeface="ＭＳ Ｐゴシック" charset="0"/>
              </a:rPr>
              <a:t>s final years provides additional accounts of his failures and successes as indication of God</a:t>
            </a:r>
            <a:r>
              <a:rPr lang="uk-UA" altLang="ja-JP" sz="3600" b="1">
                <a:solidFill>
                  <a:srgbClr val="FFFF00"/>
                </a:solidFill>
                <a:latin typeface="Arial" charset="0"/>
                <a:ea typeface="ＭＳ Ｐゴシック" charset="0"/>
                <a:cs typeface="ＭＳ Ｐゴシック" charset="0"/>
              </a:rPr>
              <a:t>'</a:t>
            </a:r>
            <a:r>
              <a:rPr lang="en-US" sz="3600" b="1">
                <a:solidFill>
                  <a:srgbClr val="FFFF00"/>
                </a:solidFill>
                <a:latin typeface="Arial" charset="0"/>
                <a:ea typeface="ＭＳ Ｐゴシック" charset="0"/>
                <a:cs typeface="ＭＳ Ｐゴシック" charset="0"/>
              </a:rPr>
              <a:t>s continued blessing upon his line while still punishing sin.</a:t>
            </a:r>
          </a:p>
        </p:txBody>
      </p:sp>
    </p:spTree>
    <p:extLst>
      <p:ext uri="{BB962C8B-B14F-4D97-AF65-F5344CB8AC3E}">
        <p14:creationId xmlns:p14="http://schemas.microsoft.com/office/powerpoint/2010/main" val="3941926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7674536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21</a:t>
            </a:r>
          </a:p>
        </p:txBody>
      </p:sp>
    </p:spTree>
    <p:extLst>
      <p:ext uri="{BB962C8B-B14F-4D97-AF65-F5344CB8AC3E}">
        <p14:creationId xmlns:p14="http://schemas.microsoft.com/office/powerpoint/2010/main" val="38367820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07" name="Group 75"/>
          <p:cNvGraphicFramePr>
            <a:graphicFrameLocks noGrp="1"/>
          </p:cNvGraphicFramePr>
          <p:nvPr/>
        </p:nvGraphicFramePr>
        <p:xfrm>
          <a:off x="1524000" y="755650"/>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 P P E N D I X</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I B U T E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S  U  M M A R 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21–24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H U M I L I T 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P R I D E</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21–23</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 S R A E 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2954" name="Text Box 76"/>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209</a:t>
            </a:r>
          </a:p>
        </p:txBody>
      </p:sp>
      <p:sp>
        <p:nvSpPr>
          <p:cNvPr id="252955" name="Rectangle 77"/>
          <p:cNvSpPr>
            <a:spLocks noGrp="1" noChangeArrowheads="1"/>
          </p:cNvSpPr>
          <p:nvPr>
            <p:ph type="title" idx="4294967295"/>
          </p:nvPr>
        </p:nvSpPr>
        <p:spPr>
          <a:xfrm>
            <a:off x="0" y="0"/>
            <a:ext cx="2819400" cy="457200"/>
          </a:xfrm>
        </p:spPr>
        <p:txBody>
          <a:bodyPr/>
          <a:lstStyle/>
          <a:p>
            <a:pPr eaLnBrk="1" hangingPunct="1"/>
            <a:r>
              <a:rPr lang="en-US" sz="2400">
                <a:solidFill>
                  <a:schemeClr val="bg1"/>
                </a:solidFill>
                <a:latin typeface="Arial" charset="0"/>
                <a:ea typeface="ＭＳ Ｐゴシック" charset="0"/>
                <a:cs typeface="ＭＳ Ｐゴシック" charset="0"/>
              </a:rPr>
              <a:t>Appendix Chart</a:t>
            </a:r>
          </a:p>
        </p:txBody>
      </p:sp>
    </p:spTree>
    <p:extLst>
      <p:ext uri="{BB962C8B-B14F-4D97-AF65-F5344CB8AC3E}">
        <p14:creationId xmlns:p14="http://schemas.microsoft.com/office/powerpoint/2010/main" val="19068408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22</a:t>
            </a:r>
          </a:p>
        </p:txBody>
      </p:sp>
    </p:spTree>
    <p:extLst>
      <p:ext uri="{BB962C8B-B14F-4D97-AF65-F5344CB8AC3E}">
        <p14:creationId xmlns:p14="http://schemas.microsoft.com/office/powerpoint/2010/main" val="37880000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6"/>
            <a:ext cx="2952328" cy="1754327"/>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lgn="ctr" defTabSz="914400" fontAlgn="base">
              <a:spcBef>
                <a:spcPct val="0"/>
              </a:spcBef>
              <a:spcAft>
                <a:spcPct val="0"/>
              </a:spcAft>
              <a:defRPr/>
            </a:pPr>
            <a:r>
              <a:rPr lang="en-US" dirty="0">
                <a:solidFill>
                  <a:srgbClr val="FFFFFF"/>
                </a:solidFill>
                <a:effectLst>
                  <a:glow rad="241300">
                    <a:srgbClr val="000000">
                      <a:alpha val="96000"/>
                    </a:srgbClr>
                  </a:glow>
                </a:effectLst>
              </a:rPr>
              <a:t>David kept the humility of his youth. </a:t>
            </a:r>
          </a:p>
        </p:txBody>
      </p:sp>
      <p:pic>
        <p:nvPicPr>
          <p:cNvPr id="25497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9238" y="908050"/>
            <a:ext cx="5492750" cy="54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5940152" y="3717032"/>
            <a:ext cx="2952328" cy="2862322"/>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lgn="ctr" defTabSz="914400" fontAlgn="base">
              <a:spcBef>
                <a:spcPct val="0"/>
              </a:spcBef>
              <a:spcAft>
                <a:spcPct val="0"/>
              </a:spcAft>
              <a:defRPr/>
            </a:pPr>
            <a:r>
              <a:rPr lang="en-US" dirty="0">
                <a:solidFill>
                  <a:srgbClr val="FFFFFF"/>
                </a:solidFill>
                <a:effectLst>
                  <a:glow rad="241300">
                    <a:srgbClr val="000000">
                      <a:alpha val="96000"/>
                    </a:srgbClr>
                  </a:glow>
                </a:effectLst>
              </a:rPr>
              <a:t>The result was that many risked their lives for him.</a:t>
            </a:r>
          </a:p>
        </p:txBody>
      </p:sp>
    </p:spTree>
    <p:extLst>
      <p:ext uri="{BB962C8B-B14F-4D97-AF65-F5344CB8AC3E}">
        <p14:creationId xmlns:p14="http://schemas.microsoft.com/office/powerpoint/2010/main" val="3202985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23</a:t>
            </a:r>
          </a:p>
        </p:txBody>
      </p:sp>
    </p:spTree>
    <p:extLst>
      <p:ext uri="{BB962C8B-B14F-4D97-AF65-F5344CB8AC3E}">
        <p14:creationId xmlns:p14="http://schemas.microsoft.com/office/powerpoint/2010/main" val="24329460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765175"/>
            <a:ext cx="9212263"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b="1" dirty="0">
                <a:solidFill>
                  <a:srgbClr val="FFFFFF"/>
                </a:solidFill>
                <a:effectLst>
                  <a:glow rad="317500">
                    <a:schemeClr val="bg1"/>
                  </a:glow>
                </a:effectLst>
              </a:rPr>
              <a:t>"</a:t>
            </a:r>
            <a:r>
              <a:rPr lang="en-US" b="1" dirty="0">
                <a:solidFill>
                  <a:srgbClr val="FFFFFF"/>
                </a:solidFill>
                <a:effectLst>
                  <a:glow rad="317500">
                    <a:schemeClr val="bg1"/>
                  </a:glow>
                </a:effectLst>
              </a:rPr>
              <a:t>David</a:t>
            </a:r>
            <a:r>
              <a:rPr lang="uk-UA" b="1" dirty="0">
                <a:solidFill>
                  <a:srgbClr val="FFFFFF"/>
                </a:solidFill>
                <a:effectLst>
                  <a:glow rad="317500">
                    <a:schemeClr val="bg1"/>
                  </a:glow>
                </a:effectLst>
              </a:rPr>
              <a:t>'</a:t>
            </a:r>
            <a:r>
              <a:rPr lang="en-US" b="1" dirty="0">
                <a:solidFill>
                  <a:srgbClr val="FFFFFF"/>
                </a:solidFill>
                <a:effectLst>
                  <a:glow rad="317500">
                    <a:schemeClr val="bg1"/>
                  </a:glow>
                </a:effectLst>
              </a:rPr>
              <a:t>s Mighty Men</a:t>
            </a:r>
            <a:r>
              <a:rPr lang="ru-RU" b="1" dirty="0">
                <a:solidFill>
                  <a:srgbClr val="FFFFFF"/>
                </a:solidFill>
                <a:effectLst>
                  <a:glow rad="317500">
                    <a:schemeClr val="bg1"/>
                  </a:glow>
                </a:effectLst>
              </a:rPr>
              <a:t>"</a:t>
            </a:r>
            <a:br>
              <a:rPr lang="en-US" b="1" dirty="0">
                <a:solidFill>
                  <a:srgbClr val="FFFFFF"/>
                </a:solidFill>
                <a:effectLst>
                  <a:glow rad="317500">
                    <a:schemeClr val="bg1"/>
                  </a:glow>
                </a:effectLst>
              </a:rPr>
            </a:br>
            <a:r>
              <a:rPr lang="en-US" sz="3200" b="1" dirty="0">
                <a:solidFill>
                  <a:srgbClr val="FFFFFF"/>
                </a:solidFill>
                <a:effectLst>
                  <a:glow rad="317500">
                    <a:schemeClr val="bg1"/>
                  </a:glow>
                </a:effectLst>
              </a:rPr>
              <a:t>By James </a:t>
            </a:r>
            <a:r>
              <a:rPr lang="en-US" sz="3200" b="1" dirty="0" err="1">
                <a:solidFill>
                  <a:srgbClr val="FFFFFF"/>
                </a:solidFill>
                <a:effectLst>
                  <a:glow rad="317500">
                    <a:schemeClr val="bg1"/>
                  </a:glow>
                </a:effectLst>
              </a:rPr>
              <a:t>Tissot</a:t>
            </a:r>
            <a:r>
              <a:rPr lang="en-US" sz="3200" b="1" dirty="0">
                <a:solidFill>
                  <a:srgbClr val="FFFFFF"/>
                </a:solidFill>
                <a:effectLst>
                  <a:glow rad="317500">
                    <a:schemeClr val="bg1"/>
                  </a:glow>
                </a:effectLst>
              </a:rPr>
              <a:t> (1836-1902)</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189400649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773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7"/>
          <p:cNvSpPr>
            <a:spLocks noChangeArrowheads="1"/>
          </p:cNvSpPr>
          <p:nvPr/>
        </p:nvSpPr>
        <p:spPr bwMode="auto">
          <a:xfrm>
            <a:off x="0" y="5661025"/>
            <a:ext cx="9144000" cy="830263"/>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4800" b="1">
                <a:solidFill>
                  <a:srgbClr val="FFFFFF"/>
                </a:solidFill>
                <a:latin typeface="Arial" charset="0"/>
                <a:ea typeface="ＭＳ Ｐゴシック" charset="0"/>
                <a:cs typeface="Arial" charset="0"/>
              </a:rPr>
              <a:t>David</a:t>
            </a:r>
            <a:r>
              <a:rPr lang="uk-UA" altLang="ja-JP" sz="4800" b="1">
                <a:solidFill>
                  <a:srgbClr val="FFFFFF"/>
                </a:solidFill>
                <a:latin typeface="Arial" charset="0"/>
                <a:ea typeface="ＭＳ Ｐゴシック" charset="0"/>
                <a:cs typeface="Arial" charset="0"/>
              </a:rPr>
              <a:t>'</a:t>
            </a:r>
            <a:r>
              <a:rPr lang="en-US" sz="4800" b="1">
                <a:solidFill>
                  <a:srgbClr val="FFFFFF"/>
                </a:solidFill>
                <a:latin typeface="Arial" charset="0"/>
                <a:ea typeface="ＭＳ Ｐゴシック" charset="0"/>
                <a:cs typeface="Arial" charset="0"/>
              </a:rPr>
              <a:t>s Mighty Men</a:t>
            </a:r>
          </a:p>
        </p:txBody>
      </p:sp>
      <p:sp>
        <p:nvSpPr>
          <p:cNvPr id="4105" name="Rectangle 9"/>
          <p:cNvSpPr>
            <a:spLocks noGrp="1" noChangeArrowheads="1"/>
          </p:cNvSpPr>
          <p:nvPr>
            <p:ph type="title" idx="4294967295"/>
          </p:nvPr>
        </p:nvSpPr>
        <p:spPr>
          <a:xfrm>
            <a:off x="0" y="72916"/>
            <a:ext cx="9144000" cy="646331"/>
          </a:xfrm>
          <a:ln>
            <a:miter lim="800000"/>
            <a:headEnd/>
            <a:tailEnd/>
          </a:ln>
        </p:spPr>
        <p:txBody>
          <a:bodyPr>
            <a:spAutoFit/>
          </a:bodyPr>
          <a:lstStyle/>
          <a:p>
            <a:pPr>
              <a:defRPr/>
            </a:pPr>
            <a:r>
              <a:rPr lang="en-US" sz="3600" b="1" kern="1200" dirty="0">
                <a:solidFill>
                  <a:schemeClr val="bg1"/>
                </a:solidFill>
                <a:effectLst>
                  <a:glow rad="241300">
                    <a:schemeClr val="tx1">
                      <a:alpha val="96000"/>
                    </a:schemeClr>
                  </a:glow>
                </a:effectLst>
                <a:latin typeface="Arial"/>
                <a:ea typeface="+mn-ea"/>
                <a:cs typeface="Arial"/>
              </a:rPr>
              <a:t>2 Samuel 23:8-11</a:t>
            </a:r>
          </a:p>
        </p:txBody>
      </p:sp>
    </p:spTree>
    <p:extLst>
      <p:ext uri="{BB962C8B-B14F-4D97-AF65-F5344CB8AC3E}">
        <p14:creationId xmlns:p14="http://schemas.microsoft.com/office/powerpoint/2010/main" val="2257315627"/>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4365104"/>
            <a:ext cx="9129157" cy="2492896"/>
          </a:xfrm>
          <a:effectLst>
            <a:outerShdw blurRad="63500" dist="38099" dir="2700000" algn="ctr" rotWithShape="0">
              <a:schemeClr val="tx2">
                <a:alpha val="74998"/>
              </a:schemeClr>
            </a:outerShdw>
          </a:effectLst>
        </p:spPr>
        <p:txBody>
          <a:bodyPr/>
          <a:lstStyle/>
          <a:p>
            <a:pPr eaLnBrk="1" hangingPunct="1">
              <a:defRPr/>
            </a:pPr>
            <a:r>
              <a:rPr lang="en-SG" sz="2400">
                <a:solidFill>
                  <a:srgbClr val="FFFFFF"/>
                </a:solidFill>
              </a:rPr>
              <a:t>"David remarked longingly to his men, 'Oh, how I would love some of that good water from the well by the gate in Bethlehem.'  </a:t>
            </a:r>
            <a:r>
              <a:rPr lang="en-SG" sz="2400" baseline="30000">
                <a:solidFill>
                  <a:srgbClr val="FFFFFF"/>
                </a:solidFill>
              </a:rPr>
              <a:t>16</a:t>
            </a:r>
            <a:r>
              <a:rPr lang="en-SG" sz="2400">
                <a:solidFill>
                  <a:srgbClr val="FFFFFF"/>
                </a:solidFill>
              </a:rPr>
              <a:t> So the Three broke through the Philistine lines, drew some water from the well by the gate in Bethlehem, and brought it back to David. But he refused to drink it. Instead, he poured it out as an offering to the L</a:t>
            </a:r>
            <a:r>
              <a:rPr lang="en-SG" sz="2000">
                <a:solidFill>
                  <a:srgbClr val="FFFFFF"/>
                </a:solidFill>
              </a:rPr>
              <a:t>ORD</a:t>
            </a:r>
            <a:r>
              <a:rPr lang="en-SG" sz="2400">
                <a:solidFill>
                  <a:srgbClr val="FFFFFF"/>
                </a:solidFill>
              </a:rPr>
              <a:t>" </a:t>
            </a:r>
            <a:br>
              <a:rPr lang="en-SG" sz="2400">
                <a:solidFill>
                  <a:srgbClr val="FFFFFF"/>
                </a:solidFill>
              </a:rPr>
            </a:br>
            <a:r>
              <a:rPr lang="en-SG" sz="2400">
                <a:solidFill>
                  <a:srgbClr val="FFFFFF"/>
                </a:solidFill>
              </a:rPr>
              <a:t>(2 Samuel 23:15-16 </a:t>
            </a:r>
            <a:r>
              <a:rPr lang="en-SG" sz="2000">
                <a:solidFill>
                  <a:srgbClr val="FFFFFF"/>
                </a:solidFill>
              </a:rPr>
              <a:t>NLT</a:t>
            </a:r>
            <a:r>
              <a:rPr lang="en-SG" sz="2400">
                <a:solidFill>
                  <a:srgbClr val="FFFFFF"/>
                </a:solidFill>
              </a:rPr>
              <a:t>)</a:t>
            </a:r>
            <a:endParaRPr lang="en-US" sz="24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0" y="0"/>
            <a:ext cx="4813300" cy="4279900"/>
          </a:xfrm>
          <a:prstGeom prst="rect">
            <a:avLst/>
          </a:prstGeom>
        </p:spPr>
      </p:pic>
    </p:spTree>
    <p:extLst>
      <p:ext uri="{BB962C8B-B14F-4D97-AF65-F5344CB8AC3E}">
        <p14:creationId xmlns:p14="http://schemas.microsoft.com/office/powerpoint/2010/main" val="21512276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24</a:t>
            </a:r>
          </a:p>
        </p:txBody>
      </p:sp>
    </p:spTree>
    <p:extLst>
      <p:ext uri="{BB962C8B-B14F-4D97-AF65-F5344CB8AC3E}">
        <p14:creationId xmlns:p14="http://schemas.microsoft.com/office/powerpoint/2010/main" val="33351730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15" y="0"/>
            <a:ext cx="9144000" cy="5452592"/>
          </a:xfrm>
          <a:prstGeom prst="rect">
            <a:avLst/>
          </a:prstGeom>
        </p:spPr>
      </p:pic>
      <p:sp>
        <p:nvSpPr>
          <p:cNvPr id="87041" name="Rectangle 2"/>
          <p:cNvSpPr>
            <a:spLocks noGrp="1" noChangeArrowheads="1"/>
          </p:cNvSpPr>
          <p:nvPr>
            <p:ph type="title"/>
          </p:nvPr>
        </p:nvSpPr>
        <p:spPr>
          <a:xfrm>
            <a:off x="-108520" y="5445224"/>
            <a:ext cx="9286800" cy="1368152"/>
          </a:xfrm>
          <a:solidFill>
            <a:srgbClr val="000000"/>
          </a:solidFill>
        </p:spPr>
        <p:txBody>
          <a:bodyPr/>
          <a:lstStyle/>
          <a:p>
            <a:pPr algn="ctr" eaLnBrk="1" hangingPunct="1">
              <a:defRPr/>
            </a:pPr>
            <a:r>
              <a:rPr lang="en-US" sz="4000" b="1" dirty="0">
                <a:solidFill>
                  <a:srgbClr val="FFFFFF"/>
                </a:solidFill>
                <a:effectLst>
                  <a:glow rad="317500">
                    <a:schemeClr val="bg1"/>
                  </a:glow>
                </a:effectLst>
              </a:rPr>
              <a:t>Araunah's Threshing Floor </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24:18-19)</a:t>
            </a:r>
            <a:endParaRPr lang="en-US" sz="3200" b="1" dirty="0">
              <a:solidFill>
                <a:srgbClr val="FFFFFF"/>
              </a:solidFill>
              <a:effectLst>
                <a:glow rad="317500">
                  <a:schemeClr val="bg1"/>
                </a:glow>
              </a:effectLst>
            </a:endParaRPr>
          </a:p>
        </p:txBody>
      </p:sp>
    </p:spTree>
    <p:extLst>
      <p:ext uri="{BB962C8B-B14F-4D97-AF65-F5344CB8AC3E}">
        <p14:creationId xmlns:p14="http://schemas.microsoft.com/office/powerpoint/2010/main" val="29673161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16016" y="49784"/>
            <a:ext cx="4427984" cy="680821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God led Israel by establishing David as king over a renewed, perpetual kingdom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Sam 1–10). </a:t>
            </a:r>
          </a:p>
        </p:txBody>
      </p:sp>
    </p:spTree>
    <p:extLst>
      <p:ext uri="{BB962C8B-B14F-4D97-AF65-F5344CB8AC3E}">
        <p14:creationId xmlns:p14="http://schemas.microsoft.com/office/powerpoint/2010/main" val="319212468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1 Kings 5:5</a:t>
            </a: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604" name="Rectangle 24"/>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ROYALTY</a:t>
                </a:r>
              </a:p>
            </p:txBody>
          </p:sp>
        </p:grpSp>
        <p:sp>
          <p:nvSpPr>
            <p:cNvPr id="65587"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30</a:t>
            </a:r>
          </a:p>
        </p:txBody>
      </p:sp>
      <p:sp>
        <p:nvSpPr>
          <p:cNvPr id="65543"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kern="1200" dirty="0">
                <a:solidFill>
                  <a:srgbClr val="FFEA18"/>
                </a:solidFill>
                <a:latin typeface="Comic Sans MS" pitchFamily="-112" charset="0"/>
                <a:ea typeface="+mn-ea"/>
                <a:cs typeface="+mn-cs"/>
              </a:rPr>
              <a:t>Israel</a:t>
            </a:r>
            <a:r>
              <a:rPr lang="fr-FR" sz="4800" b="1" kern="1200" dirty="0">
                <a:solidFill>
                  <a:srgbClr val="FFEA18"/>
                </a:solidFill>
                <a:latin typeface="Comic Sans MS" pitchFamily="-112" charset="0"/>
                <a:ea typeface="+mn-ea"/>
                <a:cs typeface="+mn-cs"/>
              </a:rPr>
              <a:t>'</a:t>
            </a:r>
            <a:r>
              <a:rPr lang="en-US" sz="4800" b="1" kern="1200" dirty="0">
                <a:solidFill>
                  <a:srgbClr val="FFEA18"/>
                </a:solidFill>
                <a:latin typeface="Comic Sans MS" pitchFamily="-112" charset="0"/>
                <a:ea typeface="+mn-ea"/>
                <a:cs typeface="+mn-cs"/>
              </a:rPr>
              <a:t>s "First" Temple</a:t>
            </a:r>
          </a:p>
        </p:txBody>
      </p:sp>
    </p:spTree>
    <p:extLst>
      <p:ext uri="{BB962C8B-B14F-4D97-AF65-F5344CB8AC3E}">
        <p14:creationId xmlns:p14="http://schemas.microsoft.com/office/powerpoint/2010/main" val="39255815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2"/>
            <a:ext cx="8028384" cy="557771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God also shows his kindness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to us in his discipline.</a:t>
            </a:r>
          </a:p>
        </p:txBody>
      </p:sp>
    </p:spTree>
    <p:extLst>
      <p:ext uri="{BB962C8B-B14F-4D97-AF65-F5344CB8AC3E}">
        <p14:creationId xmlns:p14="http://schemas.microsoft.com/office/powerpoint/2010/main" val="320408674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7900" y="517715"/>
            <a:ext cx="5144699" cy="6332220"/>
          </a:xfrm>
          <a:prstGeom prst="rect">
            <a:avLst/>
          </a:prstGeom>
        </p:spPr>
      </p:pic>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2893662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9944"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93296"/>
            <a:ext cx="9144000" cy="7647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David to Jesus</a:t>
            </a:r>
          </a:p>
        </p:txBody>
      </p:sp>
      <p:sp>
        <p:nvSpPr>
          <p:cNvPr id="6" name="Rectangle 2"/>
          <p:cNvSpPr txBox="1">
            <a:spLocks noChangeArrowheads="1"/>
          </p:cNvSpPr>
          <p:nvPr/>
        </p:nvSpPr>
        <p:spPr bwMode="auto">
          <a:xfrm>
            <a:off x="-18077" y="620688"/>
            <a:ext cx="9144000" cy="51125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defTabSz="914400"/>
            <a:r>
              <a:rPr lang="en-US" sz="2800" b="1">
                <a:solidFill>
                  <a:srgbClr val="FFFFFF"/>
                </a:solidFill>
                <a:effectLst>
                  <a:glow rad="228600">
                    <a:srgbClr val="000000"/>
                  </a:glow>
                </a:effectLst>
              </a:rPr>
              <a:t>Both came from the line of Judah (Gen 49:10).</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were born in Bethlehem (1 Sam 15; Matt 2:1).</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came from humble roots—a shepherd and carpenter.</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protect from evil with courage but also with the heart of a shepherd.</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were appointed to rule Israel without seeking it.</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were exalted to rule the whole world.</a:t>
            </a:r>
            <a:endParaRPr lang="en-SG" sz="2800" b="1">
              <a:solidFill>
                <a:srgbClr val="FFFFFF"/>
              </a:solidFill>
              <a:effectLst>
                <a:glow rad="228600">
                  <a:srgbClr val="000000"/>
                </a:glow>
              </a:effectLst>
            </a:endParaRPr>
          </a:p>
          <a:p>
            <a:pPr lvl="1" defTabSz="914400"/>
            <a:r>
              <a:rPr lang="en-US" sz="2800" b="1">
                <a:solidFill>
                  <a:srgbClr val="FFFFFF"/>
                </a:solidFill>
                <a:effectLst>
                  <a:glow rad="228600">
                    <a:srgbClr val="000000"/>
                  </a:glow>
                </a:effectLst>
              </a:rPr>
              <a:t>Both not only start in Bethlehem but also end in Jerusalem.</a:t>
            </a:r>
            <a:endParaRPr lang="en-SG" sz="2800" b="1">
              <a:solidFill>
                <a:srgbClr val="FFFFFF"/>
              </a:solidFill>
              <a:effectLst>
                <a:glow rad="228600">
                  <a:srgbClr val="000000"/>
                </a:glow>
              </a:effectLst>
            </a:endParaRPr>
          </a:p>
        </p:txBody>
      </p:sp>
    </p:spTree>
    <p:extLst>
      <p:ext uri="{BB962C8B-B14F-4D97-AF65-F5344CB8AC3E}">
        <p14:creationId xmlns:p14="http://schemas.microsoft.com/office/powerpoint/2010/main" val="1687758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4:6-7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99392"/>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In that coming day,” says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“I will gather together those who are lame, those who have been exiles, and those whom I have filled with grief. </a:t>
            </a:r>
            <a:r>
              <a:rPr lang="en-US" sz="2800" b="1" baseline="30000">
                <a:solidFill>
                  <a:srgbClr val="FFFFFF"/>
                </a:solidFill>
                <a:effectLst>
                  <a:glow rad="127000">
                    <a:srgbClr val="000000"/>
                  </a:glow>
                </a:effectLst>
                <a:latin typeface="Arial" charset="0"/>
                <a:ea typeface="ＭＳ Ｐゴシック" charset="0"/>
                <a:cs typeface="ＭＳ Ｐゴシック" charset="0"/>
              </a:rPr>
              <a:t>7</a:t>
            </a:r>
            <a:r>
              <a:rPr lang="en-US" sz="2800" b="1">
                <a:solidFill>
                  <a:srgbClr val="FFFFFF"/>
                </a:solidFill>
                <a:effectLst>
                  <a:glow rad="127000">
                    <a:srgbClr val="000000"/>
                  </a:glow>
                </a:effectLst>
                <a:latin typeface="Arial" charset="0"/>
                <a:ea typeface="ＭＳ Ｐゴシック" charset="0"/>
                <a:cs typeface="ＭＳ Ｐゴシック" charset="0"/>
              </a:rPr>
              <a:t>Those who are weak will survive as a remnant; those who were exiles will become a strong nation. Then I, the </a:t>
            </a:r>
            <a:r>
              <a:rPr lang="en-US" sz="3200" b="1">
                <a:solidFill>
                  <a:srgbClr val="FFFFFF"/>
                </a:solidFill>
                <a:effectLst>
                  <a:glow rad="127000">
                    <a:srgbClr val="000000"/>
                  </a:glow>
                </a:effectLst>
                <a:latin typeface="Arial" charset="0"/>
                <a:ea typeface="ＭＳ Ｐゴシック" charset="0"/>
                <a:cs typeface="ＭＳ Ｐゴシック" charset="0"/>
              </a:rPr>
              <a:t>L</a:t>
            </a:r>
            <a:r>
              <a:rPr lang="en-US" sz="2800" b="1">
                <a:solidFill>
                  <a:srgbClr val="FFFFFF"/>
                </a:solidFill>
                <a:effectLst>
                  <a:glow rad="127000">
                    <a:srgbClr val="000000"/>
                  </a:glow>
                </a:effectLst>
                <a:latin typeface="Arial" charset="0"/>
                <a:ea typeface="ＭＳ Ｐゴシック" charset="0"/>
                <a:cs typeface="ＭＳ Ｐゴシック" charset="0"/>
              </a:rPr>
              <a:t>ORD, will rule from Jerusalem [Hebrew Mount Zion] as their king forever."</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73574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4:8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As for you, Jerusalem, the citadel of God’s people, your royal might and power will come back to you again. The kingship will be restored to my precious Jerusalem.</a:t>
            </a:r>
            <a:r>
              <a:rPr lang="ru-RU"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471502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38646394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18912" y="59492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God will rule the world through David’s Descendent,</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6000" b="1" dirty="0">
                <a:solidFill>
                  <a:srgbClr val="FFFFFF"/>
                </a:solidFill>
                <a:effectLst>
                  <a:glow rad="127000">
                    <a:srgbClr val="000000"/>
                  </a:glow>
                </a:effectLst>
                <a:latin typeface="Arial" charset="0"/>
                <a:ea typeface="ＭＳ Ｐゴシック" charset="0"/>
                <a:cs typeface="ＭＳ Ｐゴシック" charset="0"/>
              </a:rPr>
              <a:t>Jesus</a:t>
            </a:r>
            <a:r>
              <a:rPr lang="en-US" sz="40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490309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382383101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120397424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a:t>
            </a:r>
          </a:p>
        </p:txBody>
      </p:sp>
    </p:spTree>
    <p:extLst>
      <p:ext uri="{BB962C8B-B14F-4D97-AF65-F5344CB8AC3E}">
        <p14:creationId xmlns:p14="http://schemas.microsoft.com/office/powerpoint/2010/main" val="3061948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7900" y="517715"/>
            <a:ext cx="5144699" cy="6332220"/>
          </a:xfrm>
          <a:prstGeom prst="rect">
            <a:avLst/>
          </a:prstGeom>
        </p:spPr>
      </p:pic>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2515362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How do you respond to God’s kindness in Jesus?</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Trust Jesus as your Savior and coming King </a:t>
            </a: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Show God’s kindness to others </a:t>
            </a:r>
          </a:p>
        </p:txBody>
      </p:sp>
    </p:spTree>
    <p:extLst>
      <p:ext uri="{BB962C8B-B14F-4D97-AF65-F5344CB8AC3E}">
        <p14:creationId xmlns:p14="http://schemas.microsoft.com/office/powerpoint/2010/main" val="1281100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1955800" y="0"/>
            <a:ext cx="5212425" cy="6858000"/>
          </a:xfrm>
          <a:prstGeom prst="rect">
            <a:avLst/>
          </a:prstGeom>
        </p:spPr>
      </p:pic>
    </p:spTree>
    <p:extLst>
      <p:ext uri="{BB962C8B-B14F-4D97-AF65-F5344CB8AC3E}">
        <p14:creationId xmlns:p14="http://schemas.microsoft.com/office/powerpoint/2010/main" val="35372442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635000" y="1206500"/>
            <a:ext cx="7861300" cy="4432300"/>
          </a:xfrm>
          <a:prstGeom prst="rect">
            <a:avLst/>
          </a:prstGeom>
        </p:spPr>
      </p:pic>
    </p:spTree>
    <p:extLst>
      <p:ext uri="{BB962C8B-B14F-4D97-AF65-F5344CB8AC3E}">
        <p14:creationId xmlns:p14="http://schemas.microsoft.com/office/powerpoint/2010/main" val="7985812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sp>
        <p:nvSpPr>
          <p:cNvPr id="3" name="Heart 2"/>
          <p:cNvSpPr/>
          <p:nvPr/>
        </p:nvSpPr>
        <p:spPr bwMode="auto">
          <a:xfrm>
            <a:off x="3635896" y="2924944"/>
            <a:ext cx="4752528" cy="3933056"/>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79911" y="2924944"/>
            <a:ext cx="4608513" cy="3485024"/>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There is no exercise better for the heart than reaching down and lifting people up.</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Holmes</a:t>
            </a:r>
          </a:p>
        </p:txBody>
      </p:sp>
    </p:spTree>
    <p:extLst>
      <p:ext uri="{BB962C8B-B14F-4D97-AF65-F5344CB8AC3E}">
        <p14:creationId xmlns:p14="http://schemas.microsoft.com/office/powerpoint/2010/main" val="23664037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320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a:solidFill>
                  <a:srgbClr val="FFFFFF"/>
                </a:solidFill>
                <a:latin typeface="Arial" charset="0"/>
                <a:cs typeface="Arial" charset="0"/>
              </a:rPr>
              <a:t>Get this presentation and script for free!</a:t>
            </a:r>
            <a:endParaRPr lang="en-US" sz="12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0343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2" name="Group 98"/>
          <p:cNvGraphicFramePr>
            <a:graphicFrameLocks noGrp="1"/>
          </p:cNvGraphicFramePr>
          <p:nvPr/>
        </p:nvGraphicFramePr>
        <p:xfrm>
          <a:off x="1143000" y="1119188"/>
          <a:ext cx="6781800" cy="5434011"/>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E S T A B L I S H M E N 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I U M P 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8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 B E D I E N C E</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1–10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 A I T 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B L E S S I N G</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1–4</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5–10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Judah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Israel</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92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HEBRON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0302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7 Yrs.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(1011–1004 BC)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7 Yrs.?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(1004–997? BC)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83" name="Text Box 99"/>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a:solidFill>
                  <a:srgbClr val="FFFFFF"/>
                </a:solidFill>
                <a:effectLst>
                  <a:outerShdw blurRad="38100" dist="38100" dir="2700000" algn="tl">
                    <a:srgbClr val="DDDDDD"/>
                  </a:outerShdw>
                </a:effectLst>
              </a:rPr>
              <a:t>209</a:t>
            </a:r>
            <a:endParaRPr lang="en-US" sz="1800">
              <a:solidFill>
                <a:srgbClr val="000000"/>
              </a:solidFill>
            </a:endParaRPr>
          </a:p>
        </p:txBody>
      </p:sp>
      <p:sp>
        <p:nvSpPr>
          <p:cNvPr id="173086" name="Rectangle 100"/>
          <p:cNvSpPr>
            <a:spLocks noGrp="1" noChangeArrowheads="1"/>
          </p:cNvSpPr>
          <p:nvPr>
            <p:ph type="title" idx="4294967295"/>
          </p:nvPr>
        </p:nvSpPr>
        <p:spPr>
          <a:xfrm>
            <a:off x="838200" y="274638"/>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en-US">
                <a:solidFill>
                  <a:schemeClr val="bg1"/>
                </a:solidFill>
                <a:latin typeface="Arial" charset="0"/>
                <a:ea typeface="ＭＳ Ｐゴシック" charset="0"/>
                <a:cs typeface="ＭＳ Ｐゴシック" charset="0"/>
              </a:rPr>
              <a:t>2 Samuel 1–10 Chart</a:t>
            </a:r>
          </a:p>
        </p:txBody>
      </p:sp>
    </p:spTree>
    <p:extLst>
      <p:ext uri="{BB962C8B-B14F-4D97-AF65-F5344CB8AC3E}">
        <p14:creationId xmlns:p14="http://schemas.microsoft.com/office/powerpoint/2010/main" val="2256021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died with his sons </a:t>
            </a:r>
            <a:r>
              <a:rPr lang="en-US" sz="3600">
                <a:solidFill>
                  <a:schemeClr val="bg1"/>
                </a:solidFill>
                <a:effectLst>
                  <a:glow rad="228600">
                    <a:schemeClr val="tx1"/>
                  </a:glow>
                </a:effectLst>
                <a:ea typeface="ＭＳ Ｐゴシック" charset="0"/>
              </a:rPr>
              <a:t>Jonathan, Abinadab, and Malkishua (1 Sam. 31:2)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1105074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killed himself</a:t>
            </a:r>
            <a:r>
              <a:rPr lang="en-US" sz="3600">
                <a:solidFill>
                  <a:schemeClr val="bg1"/>
                </a:solidFill>
                <a:effectLst>
                  <a:glow rad="228600">
                    <a:schemeClr val="tx1"/>
                  </a:glow>
                </a:effectLst>
                <a:ea typeface="ＭＳ Ｐゴシック" charset="0"/>
              </a:rPr>
              <a:t> </a:t>
            </a:r>
            <a:br>
              <a:rPr lang="en-US" sz="3600">
                <a:solidFill>
                  <a:schemeClr val="bg1"/>
                </a:solidFill>
                <a:effectLst>
                  <a:glow rad="228600">
                    <a:schemeClr val="tx1"/>
                  </a:glow>
                </a:effectLst>
                <a:ea typeface="ＭＳ Ｐゴシック" charset="0"/>
              </a:rPr>
            </a:br>
            <a:r>
              <a:rPr lang="en-US" sz="3600">
                <a:solidFill>
                  <a:schemeClr val="bg1"/>
                </a:solidFill>
                <a:effectLst>
                  <a:glow rad="228600">
                    <a:schemeClr val="tx1"/>
                  </a:glow>
                </a:effectLst>
                <a:ea typeface="ＭＳ Ｐゴシック" charset="0"/>
              </a:rPr>
              <a:t>(1 Sam. 31:4) but an Amalekite lied by saying he did it instead (2 Sam. 1:10)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7167" y="0"/>
            <a:ext cx="5715000" cy="6858000"/>
          </a:xfrm>
          <a:prstGeom prst="rect">
            <a:avLst/>
          </a:prstGeom>
        </p:spPr>
      </p:pic>
    </p:spTree>
    <p:extLst>
      <p:ext uri="{BB962C8B-B14F-4D97-AF65-F5344CB8AC3E}">
        <p14:creationId xmlns:p14="http://schemas.microsoft.com/office/powerpoint/2010/main" val="3244756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II SAMUEL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381000"/>
            <a:ext cx="39528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2" name="Text Box 9"/>
          <p:cNvSpPr txBox="1">
            <a:spLocks noChangeArrowheads="1"/>
          </p:cNvSpPr>
          <p:nvPr/>
        </p:nvSpPr>
        <p:spPr bwMode="auto">
          <a:xfrm>
            <a:off x="4500563" y="4149725"/>
            <a:ext cx="4414837"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3200" b="1">
                <a:solidFill>
                  <a:srgbClr val="FFFF00"/>
                </a:solidFill>
                <a:cs typeface="Arial" charset="0"/>
              </a:rPr>
              <a:t>David lamented over the deaths of Saul and Jonathan</a:t>
            </a:r>
          </a:p>
          <a:p>
            <a:pPr algn="r" defTabSz="914400" eaLnBrk="1" fontAlgn="base" hangingPunct="1">
              <a:spcBef>
                <a:spcPct val="0"/>
              </a:spcBef>
              <a:spcAft>
                <a:spcPct val="0"/>
              </a:spcAft>
            </a:pPr>
            <a:r>
              <a:rPr lang="en-US" sz="3200" b="1">
                <a:solidFill>
                  <a:srgbClr val="FFFF00"/>
                </a:solidFill>
                <a:cs typeface="Arial" charset="0"/>
              </a:rPr>
              <a:t>(2 Samuel 1:17)</a:t>
            </a:r>
          </a:p>
        </p:txBody>
      </p:sp>
      <p:sp>
        <p:nvSpPr>
          <p:cNvPr id="174083" name="Rectangle 11"/>
          <p:cNvSpPr>
            <a:spLocks noGrp="1" noChangeArrowheads="1"/>
          </p:cNvSpPr>
          <p:nvPr>
            <p:ph type="title" idx="4294967295"/>
          </p:nvPr>
        </p:nvSpPr>
        <p:spPr>
          <a:xfrm>
            <a:off x="0" y="5943600"/>
            <a:ext cx="4495800" cy="533400"/>
          </a:xfrm>
        </p:spPr>
        <p:txBody>
          <a:bodyPr/>
          <a:lstStyle/>
          <a:p>
            <a:pPr eaLnBrk="1" hangingPunct="1"/>
            <a:r>
              <a:rPr lang="en-US" sz="2800">
                <a:latin typeface="Arial" charset="0"/>
                <a:ea typeface="ＭＳ Ｐゴシック" charset="0"/>
                <a:cs typeface="ＭＳ Ｐゴシック" charset="0"/>
              </a:rPr>
              <a:t>Grief over Saul (1:17)</a:t>
            </a:r>
          </a:p>
        </p:txBody>
      </p:sp>
    </p:spTree>
    <p:extLst>
      <p:ext uri="{BB962C8B-B14F-4D97-AF65-F5344CB8AC3E}">
        <p14:creationId xmlns:p14="http://schemas.microsoft.com/office/powerpoint/2010/main" val="251328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laments the death of Saul and his sons (2 Sam. 1:17-27)</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79"/>
            <a:ext cx="2051720" cy="2062030"/>
          </a:xfrm>
          <a:prstGeom prst="rect">
            <a:avLst/>
          </a:prstGeom>
        </p:spPr>
      </p:pic>
    </p:spTree>
    <p:extLst>
      <p:ext uri="{BB962C8B-B14F-4D97-AF65-F5344CB8AC3E}">
        <p14:creationId xmlns:p14="http://schemas.microsoft.com/office/powerpoint/2010/main" val="402689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Mount Gilboa today</a:t>
            </a:r>
          </a:p>
        </p:txBody>
      </p:sp>
      <p:sp>
        <p:nvSpPr>
          <p:cNvPr id="7" name="Rectangle 3"/>
          <p:cNvSpPr txBox="1">
            <a:spLocks noChangeArrowheads="1"/>
          </p:cNvSpPr>
          <p:nvPr/>
        </p:nvSpPr>
        <p:spPr bwMode="auto">
          <a:xfrm>
            <a:off x="5580112" y="44624"/>
            <a:ext cx="3558514" cy="5949280"/>
          </a:xfrm>
          <a:prstGeom prst="rect">
            <a:avLst/>
          </a:prstGeom>
          <a:noFill/>
          <a:ln w="9525">
            <a:noFill/>
            <a:miter lim="800000"/>
            <a:headEnd type="none" w="sm" len="sm"/>
            <a:tailEnd type="none" w="sm" len="sm"/>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pPr algn="ctr" defTabSz="914400" fontAlgn="base">
              <a:spcAft>
                <a:spcPct val="0"/>
              </a:spcAft>
            </a:pPr>
            <a:r>
              <a:rPr lang="en-US" sz="2800" b="1">
                <a:ea typeface="ＭＳ Ｐゴシック" charset="0"/>
              </a:rPr>
              <a:t>"O mountains of Gilboa, let there be no dew or rain upon you, nor fruitful fields producing offerings of grain. For there the shield of the mighty heroes was defiled; the shield of Saul will no longer be anointed with oil" </a:t>
            </a:r>
            <a:br>
              <a:rPr lang="en-US" sz="2800" b="1">
                <a:ea typeface="ＭＳ Ｐゴシック" charset="0"/>
              </a:rPr>
            </a:br>
            <a:r>
              <a:rPr lang="en-US" sz="2800" b="1">
                <a:ea typeface="ＭＳ Ｐゴシック" charset="0"/>
              </a:rPr>
              <a:t>(2 Sam. 1:21 </a:t>
            </a:r>
            <a:r>
              <a:rPr lang="en-US" b="1">
                <a:ea typeface="ＭＳ Ｐゴシック" charset="0"/>
              </a:rPr>
              <a:t>NLT</a:t>
            </a:r>
            <a:r>
              <a:rPr lang="en-US" sz="2800" b="1">
                <a:ea typeface="ＭＳ Ｐゴシック" charset="0"/>
              </a:rPr>
              <a:t>).</a:t>
            </a:r>
          </a:p>
        </p:txBody>
      </p:sp>
    </p:spTree>
    <p:extLst>
      <p:ext uri="{BB962C8B-B14F-4D97-AF65-F5344CB8AC3E}">
        <p14:creationId xmlns:p14="http://schemas.microsoft.com/office/powerpoint/2010/main" val="660098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 is needed.</a:t>
            </a: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Tree>
    <p:extLst>
      <p:ext uri="{BB962C8B-B14F-4D97-AF65-F5344CB8AC3E}">
        <p14:creationId xmlns:p14="http://schemas.microsoft.com/office/powerpoint/2010/main" val="696714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a:t>
            </a:r>
          </a:p>
        </p:txBody>
      </p:sp>
    </p:spTree>
    <p:extLst>
      <p:ext uri="{BB962C8B-B14F-4D97-AF65-F5344CB8AC3E}">
        <p14:creationId xmlns:p14="http://schemas.microsoft.com/office/powerpoint/2010/main" val="387419862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196975"/>
            <a:ext cx="9201150"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cs typeface="Arial" charset="0"/>
            </a:endParaRPr>
          </a:p>
        </p:txBody>
      </p:sp>
      <p:sp>
        <p:nvSpPr>
          <p:cNvPr id="175107" name="Text Box 1031"/>
          <p:cNvSpPr txBox="1">
            <a:spLocks noChangeArrowheads="1"/>
          </p:cNvSpPr>
          <p:nvPr/>
        </p:nvSpPr>
        <p:spPr bwMode="auto">
          <a:xfrm>
            <a:off x="5292725" y="46038"/>
            <a:ext cx="38100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FFFF00"/>
                </a:solidFill>
                <a:cs typeface="Arial" charset="0"/>
              </a:rPr>
              <a:t>Field of Swords</a:t>
            </a:r>
          </a:p>
          <a:p>
            <a:pPr algn="ctr" defTabSz="914400" eaLnBrk="1" fontAlgn="base" hangingPunct="1">
              <a:spcBef>
                <a:spcPct val="0"/>
              </a:spcBef>
              <a:spcAft>
                <a:spcPct val="0"/>
              </a:spcAft>
            </a:pPr>
            <a:r>
              <a:rPr lang="en-US" sz="3200" b="1">
                <a:solidFill>
                  <a:srgbClr val="FFFF00"/>
                </a:solidFill>
                <a:cs typeface="Arial" charset="0"/>
              </a:rPr>
              <a:t>2 Samuel 2:15-17</a:t>
            </a: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en-US" sz="3600" b="1" dirty="0">
                <a:solidFill>
                  <a:srgbClr val="FFFFFF"/>
                </a:solidFill>
                <a:effectLst>
                  <a:glow rad="127000">
                    <a:schemeClr val="tx1">
                      <a:alpha val="93000"/>
                    </a:schemeClr>
                  </a:glow>
                </a:effectLst>
                <a:latin typeface="Arial" charset="0"/>
                <a:ea typeface="ＭＳ Ｐゴシック" charset="0"/>
                <a:cs typeface="Arial" charset="0"/>
              </a:rPr>
              <a:t>David defeats </a:t>
            </a:r>
            <a:r>
              <a:rPr lang="en-US" sz="3600" b="1" dirty="0" err="1">
                <a:solidFill>
                  <a:srgbClr val="FFFFFF"/>
                </a:solidFill>
                <a:effectLst>
                  <a:glow rad="127000">
                    <a:schemeClr val="tx1">
                      <a:alpha val="93000"/>
                    </a:schemeClr>
                  </a:glow>
                </a:effectLst>
                <a:latin typeface="Arial" charset="0"/>
                <a:ea typeface="ＭＳ Ｐゴシック" charset="0"/>
                <a:cs typeface="Arial" charset="0"/>
              </a:rPr>
              <a:t>Abner</a:t>
            </a:r>
            <a:endParaRPr lang="en-US" sz="3600" b="1" dirty="0">
              <a:solidFill>
                <a:srgbClr val="FFFFFF"/>
              </a:solidFill>
              <a:effectLst>
                <a:glow rad="127000">
                  <a:schemeClr val="tx1">
                    <a:alpha val="93000"/>
                  </a:schemeClr>
                </a:glow>
              </a:effectLst>
              <a:latin typeface="Arial" charset="0"/>
              <a:ea typeface="ＭＳ Ｐゴシック" charset="0"/>
              <a:cs typeface="Arial" charset="0"/>
            </a:endParaRPr>
          </a:p>
        </p:txBody>
      </p:sp>
    </p:spTree>
    <p:extLst>
      <p:ext uri="{BB962C8B-B14F-4D97-AF65-F5344CB8AC3E}">
        <p14:creationId xmlns:p14="http://schemas.microsoft.com/office/powerpoint/2010/main" val="1457677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3</a:t>
            </a:r>
          </a:p>
        </p:txBody>
      </p:sp>
    </p:spTree>
    <p:extLst>
      <p:ext uri="{BB962C8B-B14F-4D97-AF65-F5344CB8AC3E}">
        <p14:creationId xmlns:p14="http://schemas.microsoft.com/office/powerpoint/2010/main" val="70303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II SAMUEL AB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81000"/>
            <a:ext cx="39243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 Box 5"/>
          <p:cNvSpPr txBox="1">
            <a:spLocks noChangeArrowheads="1"/>
          </p:cNvSpPr>
          <p:nvPr/>
        </p:nvSpPr>
        <p:spPr bwMode="auto">
          <a:xfrm>
            <a:off x="5486400" y="2743200"/>
            <a:ext cx="3200400"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3600" b="1">
                <a:solidFill>
                  <a:srgbClr val="FFFF00"/>
                </a:solidFill>
                <a:cs typeface="Arial" charset="0"/>
              </a:rPr>
              <a:t>David sent Abner away in peace </a:t>
            </a:r>
          </a:p>
          <a:p>
            <a:pPr algn="r" defTabSz="914400" eaLnBrk="1" fontAlgn="base" hangingPunct="1">
              <a:spcBef>
                <a:spcPct val="0"/>
              </a:spcBef>
              <a:spcAft>
                <a:spcPct val="0"/>
              </a:spcAft>
            </a:pPr>
            <a:r>
              <a:rPr lang="en-US" sz="3600" b="1">
                <a:solidFill>
                  <a:srgbClr val="FFFF00"/>
                </a:solidFill>
                <a:cs typeface="Arial" charset="0"/>
              </a:rPr>
              <a:t>(2 Sam. 3:21)</a:t>
            </a:r>
          </a:p>
        </p:txBody>
      </p:sp>
      <p:sp>
        <p:nvSpPr>
          <p:cNvPr id="176131" name="Rectangle 6"/>
          <p:cNvSpPr>
            <a:spLocks noGrp="1" noChangeArrowheads="1"/>
          </p:cNvSpPr>
          <p:nvPr>
            <p:ph type="title" idx="4294967295"/>
          </p:nvPr>
        </p:nvSpPr>
        <p:spPr>
          <a:xfrm>
            <a:off x="0" y="5380038"/>
            <a:ext cx="2590800" cy="1173162"/>
          </a:xfrm>
        </p:spPr>
        <p:txBody>
          <a:bodyPr/>
          <a:lstStyle/>
          <a:p>
            <a:pPr eaLnBrk="1" hangingPunct="1"/>
            <a:r>
              <a:rPr lang="en-US" sz="2800">
                <a:latin typeface="Arial" charset="0"/>
                <a:ea typeface="ＭＳ Ｐゴシック" charset="0"/>
                <a:cs typeface="Arial" charset="0"/>
              </a:rPr>
              <a:t>Abner sent away (3:21)</a:t>
            </a:r>
          </a:p>
        </p:txBody>
      </p:sp>
    </p:spTree>
    <p:extLst>
      <p:ext uri="{BB962C8B-B14F-4D97-AF65-F5344CB8AC3E}">
        <p14:creationId xmlns:p14="http://schemas.microsoft.com/office/powerpoint/2010/main" val="3460109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4</a:t>
            </a:r>
          </a:p>
        </p:txBody>
      </p:sp>
    </p:spTree>
    <p:extLst>
      <p:ext uri="{BB962C8B-B14F-4D97-AF65-F5344CB8AC3E}">
        <p14:creationId xmlns:p14="http://schemas.microsoft.com/office/powerpoint/2010/main" val="2843362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David killed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Ish-Bosheth’s murderers to punish seizing his kingdom for him by force (2 Sam 4). </a:t>
            </a:r>
          </a:p>
        </p:txBody>
      </p:sp>
      <p:pic>
        <p:nvPicPr>
          <p:cNvPr id="2" name="Picture 1"/>
          <p:cNvPicPr>
            <a:picLocks noChangeAspect="1"/>
          </p:cNvPicPr>
          <p:nvPr/>
        </p:nvPicPr>
        <p:blipFill>
          <a:blip r:embed="rId2"/>
          <a:stretch>
            <a:fillRect/>
          </a:stretch>
        </p:blipFill>
        <p:spPr>
          <a:xfrm>
            <a:off x="0" y="0"/>
            <a:ext cx="4572000" cy="6836636"/>
          </a:xfrm>
          <a:prstGeom prst="rect">
            <a:avLst/>
          </a:prstGeom>
        </p:spPr>
      </p:pic>
    </p:spTree>
    <p:extLst>
      <p:ext uri="{BB962C8B-B14F-4D97-AF65-F5344CB8AC3E}">
        <p14:creationId xmlns:p14="http://schemas.microsoft.com/office/powerpoint/2010/main" val="3120609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5</a:t>
            </a:r>
          </a:p>
        </p:txBody>
      </p:sp>
    </p:spTree>
    <p:extLst>
      <p:ext uri="{BB962C8B-B14F-4D97-AF65-F5344CB8AC3E}">
        <p14:creationId xmlns:p14="http://schemas.microsoft.com/office/powerpoint/2010/main" val="2805298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0" y="2192338"/>
            <a:ext cx="76327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srgbClr val="000000"/>
                </a:solidFill>
              </a:rPr>
              <a:t>5	Capital	(Jerusalem)</a:t>
            </a:r>
          </a:p>
          <a:p>
            <a:pPr defTabSz="914400" eaLnBrk="1" fontAlgn="base" hangingPunct="1">
              <a:spcBef>
                <a:spcPct val="0"/>
              </a:spcBef>
              <a:spcAft>
                <a:spcPct val="0"/>
              </a:spcAft>
            </a:pPr>
            <a:r>
              <a:rPr lang="en-US" sz="2800" b="1">
                <a:solidFill>
                  <a:srgbClr val="000000"/>
                </a:solidFill>
              </a:rPr>
              <a:t>6	Worship center	(Ark moved)</a:t>
            </a:r>
          </a:p>
          <a:p>
            <a:pPr defTabSz="914400" eaLnBrk="1" fontAlgn="base" hangingPunct="1">
              <a:spcBef>
                <a:spcPct val="0"/>
              </a:spcBef>
              <a:spcAft>
                <a:spcPct val="0"/>
              </a:spcAft>
            </a:pPr>
            <a:r>
              <a:rPr lang="en-US" sz="2800" b="1">
                <a:solidFill>
                  <a:srgbClr val="000000"/>
                </a:solidFill>
              </a:rPr>
              <a:t>7	Dynasty	(Davidic Covenant)</a:t>
            </a:r>
          </a:p>
          <a:p>
            <a:pPr defTabSz="914400" eaLnBrk="1" fontAlgn="base" hangingPunct="1">
              <a:spcBef>
                <a:spcPct val="0"/>
              </a:spcBef>
              <a:spcAft>
                <a:spcPct val="0"/>
              </a:spcAft>
            </a:pPr>
            <a:r>
              <a:rPr lang="en-US" sz="2800" b="1">
                <a:solidFill>
                  <a:srgbClr val="000000"/>
                </a:solidFill>
              </a:rPr>
              <a:t>8	Boundary	(Kingdom Expansion)</a:t>
            </a:r>
          </a:p>
          <a:p>
            <a:pPr defTabSz="914400" eaLnBrk="1" fontAlgn="base" hangingPunct="1">
              <a:spcBef>
                <a:spcPct val="0"/>
              </a:spcBef>
              <a:spcAft>
                <a:spcPct val="0"/>
              </a:spcAft>
            </a:pPr>
            <a:r>
              <a:rPr lang="en-US" sz="2800" b="1">
                <a:solidFill>
                  <a:srgbClr val="000000"/>
                </a:solidFill>
              </a:rPr>
              <a:t>9	Son 	(Mephibosheth)</a:t>
            </a:r>
          </a:p>
          <a:p>
            <a:pPr defTabSz="914400" eaLnBrk="1" fontAlgn="base" hangingPunct="1">
              <a:spcBef>
                <a:spcPct val="0"/>
              </a:spcBef>
              <a:spcAft>
                <a:spcPct val="0"/>
              </a:spcAft>
            </a:pPr>
            <a:r>
              <a:rPr lang="en-US" sz="2800" b="1">
                <a:solidFill>
                  <a:srgbClr val="000000"/>
                </a:solidFill>
              </a:rPr>
              <a:t>10	Vassals 	(Ammon and Syria)</a:t>
            </a:r>
          </a:p>
          <a:p>
            <a:pPr defTabSz="914400" eaLnBrk="1" fontAlgn="base" hangingPunct="1">
              <a:spcBef>
                <a:spcPct val="0"/>
              </a:spcBef>
              <a:spcAft>
                <a:spcPct val="0"/>
              </a:spcAft>
            </a:pPr>
            <a:endParaRPr lang="en-US" sz="2800" b="1">
              <a:solidFill>
                <a:srgbClr val="000000"/>
              </a:solidFill>
            </a:endParaRPr>
          </a:p>
        </p:txBody>
      </p:sp>
      <p:pic>
        <p:nvPicPr>
          <p:cNvPr id="17715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245496">
            <a:off x="174625" y="300038"/>
            <a:ext cx="1866900" cy="1411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ext Box 1028"/>
          <p:cNvSpPr txBox="1">
            <a:spLocks noChangeArrowheads="1"/>
          </p:cNvSpPr>
          <p:nvPr/>
        </p:nvSpPr>
        <p:spPr bwMode="auto">
          <a:xfrm>
            <a:off x="8380413" y="74613"/>
            <a:ext cx="682625"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211</a:t>
            </a:r>
            <a:endParaRPr lang="en-US" sz="1800">
              <a:solidFill>
                <a:srgbClr val="000000"/>
              </a:solidFill>
            </a:endParaRPr>
          </a:p>
        </p:txBody>
      </p:sp>
      <p:sp>
        <p:nvSpPr>
          <p:cNvPr id="177156" name="Title 1"/>
          <p:cNvSpPr>
            <a:spLocks noGrp="1"/>
          </p:cNvSpPr>
          <p:nvPr>
            <p:ph type="title"/>
          </p:nvPr>
        </p:nvSpPr>
        <p:spPr>
          <a:xfrm>
            <a:off x="1763713" y="476250"/>
            <a:ext cx="6923087" cy="1176338"/>
          </a:xfrm>
        </p:spPr>
        <p:txBody>
          <a:bodyPr/>
          <a:lstStyle/>
          <a:p>
            <a:r>
              <a:rPr lang="en-US" sz="3200" b="1">
                <a:latin typeface="Arial" charset="0"/>
                <a:ea typeface="ＭＳ Ｐゴシック" charset="0"/>
                <a:cs typeface="Arial" charset="0"/>
              </a:rPr>
              <a:t>Chapters 5–10 shows David over all Israel at Jerusalem with new…</a:t>
            </a:r>
          </a:p>
        </p:txBody>
      </p:sp>
    </p:spTree>
    <p:extLst>
      <p:ext uri="{BB962C8B-B14F-4D97-AF65-F5344CB8AC3E}">
        <p14:creationId xmlns:p14="http://schemas.microsoft.com/office/powerpoint/2010/main" val="343743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David: Hebron to Jerusalem</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Issachar</a:t>
            </a:r>
          </a:p>
        </p:txBody>
      </p:sp>
      <p:sp>
        <p:nvSpPr>
          <p:cNvPr id="178191"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171</a:t>
            </a:r>
          </a:p>
        </p:txBody>
      </p:sp>
      <p:sp>
        <p:nvSpPr>
          <p:cNvPr id="50" name="Rectangle 2"/>
          <p:cNvSpPr txBox="1">
            <a:spLocks noChangeArrowheads="1"/>
          </p:cNvSpPr>
          <p:nvPr/>
        </p:nvSpPr>
        <p:spPr bwMode="auto">
          <a:xfrm>
            <a:off x="0" y="2113966"/>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2 Samuel 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Benjamin</a:t>
            </a:r>
          </a:p>
        </p:txBody>
      </p:sp>
      <p:sp>
        <p:nvSpPr>
          <p:cNvPr id="21" name="Rectangle 2"/>
          <p:cNvSpPr txBox="1">
            <a:spLocks noChangeArrowheads="1"/>
          </p:cNvSpPr>
          <p:nvPr/>
        </p:nvSpPr>
        <p:spPr bwMode="auto">
          <a:xfrm>
            <a:off x="2969514" y="38198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srgbClr val="FFFFFF"/>
                </a:solidFill>
                <a:effectLst>
                  <a:glow rad="127000">
                    <a:srgbClr val="000000"/>
                  </a:glow>
                </a:effectLst>
                <a:latin typeface="Arial" charset="0"/>
                <a:ea typeface="ＭＳ Ｐゴシック" charset="0"/>
                <a:cs typeface="ＭＳ Ｐゴシック" charset="0"/>
              </a:rPr>
              <a:t>Jerusalem</a:t>
            </a:r>
          </a:p>
        </p:txBody>
      </p:sp>
      <p:sp>
        <p:nvSpPr>
          <p:cNvPr id="22" name="Oval 58"/>
          <p:cNvSpPr>
            <a:spLocks noChangeArrowheads="1"/>
          </p:cNvSpPr>
          <p:nvPr/>
        </p:nvSpPr>
        <p:spPr bwMode="auto">
          <a:xfrm>
            <a:off x="5907088" y="395446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3" name="Right Arrow 22"/>
          <p:cNvSpPr/>
          <p:nvPr/>
        </p:nvSpPr>
        <p:spPr bwMode="auto">
          <a:xfrm rot="16516142">
            <a:off x="5568156" y="4336257"/>
            <a:ext cx="803275" cy="503238"/>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4" name="Rectangle 2"/>
          <p:cNvSpPr txBox="1">
            <a:spLocks noChangeArrowheads="1"/>
          </p:cNvSpPr>
          <p:nvPr/>
        </p:nvSpPr>
        <p:spPr bwMode="auto">
          <a:xfrm>
            <a:off x="2841931" y="471145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srgbClr val="FFFFFF"/>
                </a:solidFill>
                <a:effectLst>
                  <a:glow rad="127000">
                    <a:srgbClr val="000000"/>
                  </a:glow>
                </a:effectLst>
                <a:latin typeface="Arial" charset="0"/>
                <a:ea typeface="ＭＳ Ｐゴシック" charset="0"/>
                <a:cs typeface="ＭＳ Ｐゴシック" charset="0"/>
              </a:rPr>
              <a:t>Hebron</a:t>
            </a:r>
          </a:p>
        </p:txBody>
      </p:sp>
      <p:sp>
        <p:nvSpPr>
          <p:cNvPr id="25" name="Oval 58"/>
          <p:cNvSpPr>
            <a:spLocks noChangeArrowheads="1"/>
          </p:cNvSpPr>
          <p:nvPr/>
        </p:nvSpPr>
        <p:spPr bwMode="auto">
          <a:xfrm>
            <a:off x="5778500" y="498633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20033891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a:latin typeface="Arial"/>
                <a:ea typeface="ＭＳ Ｐゴシック" charset="0"/>
                <a:cs typeface="Arial"/>
              </a:rPr>
              <a:t>Central Location</a:t>
            </a:r>
          </a:p>
        </p:txBody>
      </p:sp>
      <p:sp>
        <p:nvSpPr>
          <p:cNvPr id="180227" name="Text Box 7"/>
          <p:cNvSpPr txBox="1">
            <a:spLocks noChangeArrowheads="1"/>
          </p:cNvSpPr>
          <p:nvPr/>
        </p:nvSpPr>
        <p:spPr bwMode="auto">
          <a:xfrm>
            <a:off x="381000" y="3105150"/>
            <a:ext cx="32004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3600">
                <a:solidFill>
                  <a:srgbClr val="FFFFFF"/>
                </a:solidFill>
                <a:cs typeface="Arial" charset="0"/>
              </a:rPr>
              <a:t>Jerusalem was in Benjamin next to Judah but close to the northern tribes</a:t>
            </a:r>
          </a:p>
        </p:txBody>
      </p:sp>
      <p:sp>
        <p:nvSpPr>
          <p:cNvPr id="180228"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b="1">
                <a:solidFill>
                  <a:srgbClr val="FFFFFF"/>
                </a:solidFill>
                <a:cs typeface="Arial" charset="0"/>
              </a:rPr>
              <a:t>Jerusalem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40315573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8"/>
            <a:ext cx="9144000" cy="6221080"/>
          </a:xfrm>
          <a:prstGeom prst="rect">
            <a:avLst/>
          </a:prstGeom>
        </p:spPr>
      </p:pic>
      <p:sp>
        <p:nvSpPr>
          <p:cNvPr id="900098" name="Rectangle 2"/>
          <p:cNvSpPr>
            <a:spLocks noGrp="1" noChangeArrowheads="1"/>
          </p:cNvSpPr>
          <p:nvPr>
            <p:ph type="ctrTitle"/>
          </p:nvPr>
        </p:nvSpPr>
        <p:spPr>
          <a:xfrm>
            <a:off x="0" y="-4645"/>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spTree>
    <p:extLst>
      <p:ext uri="{BB962C8B-B14F-4D97-AF65-F5344CB8AC3E}">
        <p14:creationId xmlns:p14="http://schemas.microsoft.com/office/powerpoint/2010/main" val="2436617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en-US" sz="3600">
                <a:latin typeface="Arial" charset="0"/>
                <a:ea typeface="ＭＳ Ｐゴシック" charset="0"/>
                <a:cs typeface="Arial" charset="0"/>
              </a:rPr>
              <a:t>Jerusalem was a Border City</a:t>
            </a: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en-US" sz="4400" b="1">
                <a:solidFill>
                  <a:srgbClr val="E5E5FF"/>
                </a:solidFill>
                <a:effectLst>
                  <a:outerShdw blurRad="38100" dist="38100" dir="2700000" algn="tl">
                    <a:srgbClr val="000000"/>
                  </a:outerShdw>
                </a:effectLst>
                <a:latin typeface="Arial" charset="0"/>
                <a:ea typeface="ＭＳ Ｐゴシック" charset="0"/>
                <a:cs typeface="Arial" charset="0"/>
              </a:rPr>
              <a:t>Benjamin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en-US" sz="4400" b="1">
                <a:solidFill>
                  <a:srgbClr val="E5E5FF"/>
                </a:solidFill>
                <a:effectLst>
                  <a:outerShdw blurRad="38100" dist="38100" dir="2700000" algn="tl">
                    <a:srgbClr val="000000"/>
                  </a:outerShdw>
                </a:effectLst>
                <a:latin typeface="Arial" charset="0"/>
                <a:ea typeface="ＭＳ Ｐゴシック" charset="0"/>
                <a:cs typeface="Arial" charset="0"/>
              </a:rPr>
              <a:t>Judah</a:t>
            </a: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2280" name="Text Box 7"/>
          <p:cNvSpPr txBox="1">
            <a:spLocks noChangeArrowheads="1"/>
          </p:cNvSpPr>
          <p:nvPr/>
        </p:nvSpPr>
        <p:spPr bwMode="auto">
          <a:xfrm>
            <a:off x="381000" y="1905000"/>
            <a:ext cx="2286000"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3200">
                <a:solidFill>
                  <a:srgbClr val="FFFFFF"/>
                </a:solidFill>
                <a:cs typeface="Arial" charset="0"/>
              </a:rPr>
              <a:t>The OT border between Benjamin and Judah ran just south of the city</a:t>
            </a:r>
          </a:p>
        </p:txBody>
      </p:sp>
    </p:spTree>
    <p:extLst>
      <p:ext uri="{BB962C8B-B14F-4D97-AF65-F5344CB8AC3E}">
        <p14:creationId xmlns:p14="http://schemas.microsoft.com/office/powerpoint/2010/main" val="2760624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defTabSz="914400" eaLnBrk="1" hangingPunct="1">
              <a:buClr>
                <a:srgbClr val="990000"/>
              </a:buClr>
              <a:buFont typeface="Wingdings" charset="0"/>
              <a:buNone/>
              <a:defRPr/>
            </a:pPr>
            <a:r>
              <a:rPr lang="en-US" sz="4000" b="1" dirty="0">
                <a:solidFill>
                  <a:srgbClr val="FFFFFF"/>
                </a:solidFill>
                <a:effectLst>
                  <a:outerShdw blurRad="38100" dist="38100" dir="2700000" algn="tl">
                    <a:srgbClr val="666633"/>
                  </a:outerShdw>
                </a:effectLst>
                <a:latin typeface="Arial" charset="0"/>
                <a:cs typeface="Arial" charset="0"/>
              </a:rPr>
              <a:t>Chapter 5</a:t>
            </a:r>
            <a:endParaRPr lang="en-US" sz="3600" dirty="0">
              <a:solidFill>
                <a:srgbClr val="FFFFFF"/>
              </a:solidFill>
              <a:effectLst>
                <a:outerShdw blurRad="38100" dist="38100" dir="2700000" algn="tl">
                  <a:srgbClr val="666633"/>
                </a:outerShdw>
              </a:effectLst>
              <a:latin typeface="Arial" charset="0"/>
              <a:cs typeface="Arial" charset="0"/>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7" name="Right Arrow 6"/>
          <p:cNvSpPr/>
          <p:nvPr/>
        </p:nvSpPr>
        <p:spPr>
          <a:xfrm rot="19106259">
            <a:off x="2954338" y="2914650"/>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8" name="Right Arrow 7"/>
          <p:cNvSpPr/>
          <p:nvPr/>
        </p:nvSpPr>
        <p:spPr>
          <a:xfrm rot="18623150">
            <a:off x="4518819" y="1489869"/>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en-US" sz="4000" b="1" dirty="0">
                <a:solidFill>
                  <a:schemeClr val="tx1"/>
                </a:solidFill>
                <a:effectLst>
                  <a:outerShdw blurRad="38100" dist="38100" dir="2700000" algn="tl">
                    <a:srgbClr val="666633"/>
                  </a:outerShdw>
                </a:effectLst>
                <a:latin typeface="Arial" charset="0"/>
                <a:cs typeface="Arial" charset="0"/>
              </a:rPr>
              <a:t>Jerusalem had room to expand to the north for a temple</a:t>
            </a:r>
          </a:p>
        </p:txBody>
      </p:sp>
    </p:spTree>
    <p:extLst>
      <p:ext uri="{BB962C8B-B14F-4D97-AF65-F5344CB8AC3E}">
        <p14:creationId xmlns:p14="http://schemas.microsoft.com/office/powerpoint/2010/main" val="35005319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6</a:t>
            </a:r>
          </a:p>
        </p:txBody>
      </p:sp>
    </p:spTree>
    <p:extLst>
      <p:ext uri="{BB962C8B-B14F-4D97-AF65-F5344CB8AC3E}">
        <p14:creationId xmlns:p14="http://schemas.microsoft.com/office/powerpoint/2010/main" val="2412393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II SAMUEL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Rectangle 12"/>
          <p:cNvSpPr>
            <a:spLocks noGrp="1" noChangeArrowheads="1"/>
          </p:cNvSpPr>
          <p:nvPr>
            <p:ph type="title" idx="4294967295"/>
          </p:nvPr>
        </p:nvSpPr>
        <p:spPr>
          <a:xfrm>
            <a:off x="0" y="0"/>
            <a:ext cx="9144000" cy="949325"/>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en-US" sz="2800" b="1">
                <a:solidFill>
                  <a:srgbClr val="FFFF00"/>
                </a:solidFill>
                <a:latin typeface="Arial" charset="0"/>
                <a:ea typeface="ＭＳ Ｐゴシック" charset="0"/>
                <a:cs typeface="Arial" charset="0"/>
              </a:rPr>
              <a:t>King David brought the Ark to Jerusalem</a:t>
            </a:r>
            <a:br>
              <a:rPr lang="en-US" sz="2800" b="1">
                <a:solidFill>
                  <a:srgbClr val="FFFF00"/>
                </a:solidFill>
                <a:latin typeface="Arial" charset="0"/>
                <a:ea typeface="ＭＳ Ｐゴシック" charset="0"/>
                <a:cs typeface="Arial" charset="0"/>
              </a:rPr>
            </a:br>
            <a:r>
              <a:rPr lang="en-US" sz="2800" b="1">
                <a:solidFill>
                  <a:srgbClr val="FFFF00"/>
                </a:solidFill>
                <a:latin typeface="Arial" charset="0"/>
                <a:ea typeface="ＭＳ Ｐゴシック" charset="0"/>
                <a:cs typeface="Arial" charset="0"/>
              </a:rPr>
              <a:t> </a:t>
            </a:r>
            <a:r>
              <a:rPr lang="en-US" sz="2800" b="1" i="1">
                <a:solidFill>
                  <a:srgbClr val="FFFF00"/>
                </a:solidFill>
                <a:latin typeface="Arial" charset="0"/>
                <a:ea typeface="ＭＳ Ｐゴシック" charset="0"/>
                <a:cs typeface="Arial" charset="0"/>
              </a:rPr>
              <a:t>(2 Samuel 6:5-15)</a:t>
            </a:r>
          </a:p>
        </p:txBody>
      </p:sp>
      <p:sp>
        <p:nvSpPr>
          <p:cNvPr id="18637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Arial" charset="0"/>
              </a:rPr>
              <a:t>New Worship Center</a:t>
            </a:r>
            <a:br>
              <a:rPr lang="en-US" sz="3200" b="1">
                <a:solidFill>
                  <a:srgbClr val="FFFFFF"/>
                </a:solidFill>
                <a:latin typeface="Arial" charset="0"/>
                <a:ea typeface="ＭＳ Ｐゴシック" charset="0"/>
                <a:cs typeface="Arial" charset="0"/>
              </a:rPr>
            </a:br>
            <a:r>
              <a:rPr lang="en-US" sz="2400" b="1">
                <a:solidFill>
                  <a:srgbClr val="FFFFFF"/>
                </a:solidFill>
                <a:latin typeface="Arial" charset="0"/>
                <a:ea typeface="ＭＳ Ｐゴシック" charset="0"/>
                <a:cs typeface="Arial" charset="0"/>
              </a:rPr>
              <a:t>(2 Sam 6)</a:t>
            </a:r>
            <a:endParaRPr lang="en-US" sz="320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241820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ctr" defTabSz="914400" fontAlgn="base">
              <a:spcBef>
                <a:spcPct val="5000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lgn="ctr" defTabSz="914400" fontAlgn="base">
              <a:spcBef>
                <a:spcPct val="50000"/>
              </a:spcBef>
              <a:spcAft>
                <a:spcPct val="0"/>
              </a:spcAft>
              <a:defRPr/>
            </a:pPr>
            <a:r>
              <a:rPr lang="en-US" sz="2400" b="1" dirty="0">
                <a:solidFill>
                  <a:srgbClr val="FFFFFF"/>
                </a:solidFill>
                <a:effectLst>
                  <a:glow rad="228600">
                    <a:srgbClr val="000000"/>
                  </a:glow>
                </a:effectLst>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6165304"/>
            <a:ext cx="9129157" cy="692696"/>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and the ark (2 Samuel 6)</a:t>
            </a:r>
          </a:p>
        </p:txBody>
      </p:sp>
    </p:spTree>
    <p:extLst>
      <p:ext uri="{BB962C8B-B14F-4D97-AF65-F5344CB8AC3E}">
        <p14:creationId xmlns:p14="http://schemas.microsoft.com/office/powerpoint/2010/main" val="2744308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7</a:t>
            </a:r>
          </a:p>
        </p:txBody>
      </p:sp>
    </p:spTree>
    <p:extLst>
      <p:ext uri="{BB962C8B-B14F-4D97-AF65-F5344CB8AC3E}">
        <p14:creationId xmlns:p14="http://schemas.microsoft.com/office/powerpoint/2010/main" val="901272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3"/>
          <p:cNvSpPr txBox="1">
            <a:spLocks noChangeArrowheads="1"/>
          </p:cNvSpPr>
          <p:nvPr/>
        </p:nvSpPr>
        <p:spPr bwMode="auto">
          <a:xfrm>
            <a:off x="2667000" y="2286000"/>
            <a:ext cx="452755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800" b="1">
                <a:solidFill>
                  <a:srgbClr val="333399"/>
                </a:solidFill>
                <a:latin typeface="Bookman Old Style" charset="0"/>
              </a:rPr>
              <a:t>KEY WORD:</a:t>
            </a:r>
          </a:p>
        </p:txBody>
      </p:sp>
      <p:sp>
        <p:nvSpPr>
          <p:cNvPr id="187395"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209</a:t>
            </a:r>
          </a:p>
        </p:txBody>
      </p:sp>
      <p:sp>
        <p:nvSpPr>
          <p:cNvPr id="39941" name="Text Box 5"/>
          <p:cNvSpPr txBox="1">
            <a:spLocks noChangeArrowheads="1"/>
          </p:cNvSpPr>
          <p:nvPr/>
        </p:nvSpPr>
        <p:spPr bwMode="auto">
          <a:xfrm>
            <a:off x="2667000" y="2986088"/>
            <a:ext cx="452755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800" b="1">
                <a:solidFill>
                  <a:srgbClr val="D20E2F"/>
                </a:solidFill>
                <a:latin typeface="Bookman Old Style" charset="0"/>
              </a:rPr>
              <a:t>COVENANT</a:t>
            </a:r>
          </a:p>
        </p:txBody>
      </p:sp>
      <p:sp>
        <p:nvSpPr>
          <p:cNvPr id="187397" name="Rectangle 6"/>
          <p:cNvSpPr>
            <a:spLocks noGrp="1" noChangeArrowheads="1"/>
          </p:cNvSpPr>
          <p:nvPr>
            <p:ph type="title" idx="4294967295"/>
          </p:nvPr>
        </p:nvSpPr>
        <p:spPr>
          <a:xfrm>
            <a:off x="0" y="0"/>
            <a:ext cx="3048000" cy="457200"/>
          </a:xfrm>
        </p:spPr>
        <p:txBody>
          <a:bodyPr/>
          <a:lstStyle/>
          <a:p>
            <a:pPr algn="l" eaLnBrk="1" hangingPunct="1"/>
            <a:r>
              <a:rPr lang="en-US" sz="1800">
                <a:latin typeface="Arial" charset="0"/>
                <a:ea typeface="ＭＳ Ｐゴシック" charset="0"/>
                <a:cs typeface="ＭＳ Ｐゴシック" charset="0"/>
              </a:rPr>
              <a:t>KEY WORD</a:t>
            </a:r>
          </a:p>
        </p:txBody>
      </p:sp>
      <p:sp>
        <p:nvSpPr>
          <p:cNvPr id="18739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Dynasty</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7)</a:t>
            </a:r>
            <a:endParaRPr lang="en-US" sz="32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39868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8"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209</a:t>
            </a:r>
          </a:p>
        </p:txBody>
      </p:sp>
      <p:sp>
        <p:nvSpPr>
          <p:cNvPr id="188419" name="Rectangle 5"/>
          <p:cNvSpPr>
            <a:spLocks noGrp="1" noChangeArrowheads="1"/>
          </p:cNvSpPr>
          <p:nvPr>
            <p:ph type="title" idx="4294967295"/>
          </p:nvPr>
        </p:nvSpPr>
        <p:spPr>
          <a:xfrm>
            <a:off x="2693988" y="2286000"/>
            <a:ext cx="3962400" cy="823913"/>
          </a:xfrm>
          <a:noFill/>
        </p:spPr>
        <p:txBody>
          <a:bodyPr anchor="t">
            <a:spAutoFit/>
          </a:bodyPr>
          <a:lstStyle/>
          <a:p>
            <a:pPr algn="l" eaLnBrk="1" hangingPunct="1"/>
            <a:r>
              <a:rPr lang="en-US" sz="4800" b="1">
                <a:solidFill>
                  <a:schemeClr val="accent2"/>
                </a:solidFill>
                <a:latin typeface="Bookman Old Style" charset="0"/>
                <a:ea typeface="ＭＳ Ｐゴシック" charset="0"/>
                <a:cs typeface="ＭＳ Ｐゴシック" charset="0"/>
              </a:rPr>
              <a:t>KEY VERSE</a:t>
            </a:r>
          </a:p>
        </p:txBody>
      </p:sp>
      <p:sp>
        <p:nvSpPr>
          <p:cNvPr id="18842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Dynasty</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7)</a:t>
            </a:r>
            <a:endParaRPr lang="en-US" sz="3200">
              <a:solidFill>
                <a:srgbClr val="FFFFFF"/>
              </a:solidFill>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827088" y="2986088"/>
            <a:ext cx="7561262"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800" b="1">
                <a:solidFill>
                  <a:srgbClr val="D20E2F"/>
                </a:solidFill>
                <a:latin typeface="Bookman Old Style" charset="0"/>
              </a:rPr>
              <a:t>2 Samuel 7:12-16</a:t>
            </a:r>
          </a:p>
        </p:txBody>
      </p:sp>
    </p:spTree>
    <p:extLst>
      <p:ext uri="{BB962C8B-B14F-4D97-AF65-F5344CB8AC3E}">
        <p14:creationId xmlns:p14="http://schemas.microsoft.com/office/powerpoint/2010/main" val="315232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3" y="381000"/>
            <a:ext cx="2736851" cy="3408363"/>
          </a:xfrm>
        </p:spPr>
        <p:txBody>
          <a:bodyPr/>
          <a:lstStyle/>
          <a:p>
            <a:pPr algn="ctr" eaLnBrk="1" hangingPunct="1"/>
            <a:r>
              <a:rPr lang="en-US" sz="3600" b="1">
                <a:solidFill>
                  <a:srgbClr val="FFFFFF"/>
                </a:solidFill>
                <a:latin typeface="Arial" charset="0"/>
              </a:rPr>
              <a:t>David</a:t>
            </a:r>
            <a:r>
              <a:rPr lang="uk-UA" altLang="ja-JP" sz="3600" b="1">
                <a:solidFill>
                  <a:srgbClr val="FFFFFF"/>
                </a:solidFill>
                <a:latin typeface="Arial" charset="0"/>
              </a:rPr>
              <a:t>'</a:t>
            </a:r>
            <a:r>
              <a:rPr lang="en-US" altLang="ja-JP" sz="3600" b="1">
                <a:solidFill>
                  <a:srgbClr val="FFFFFF"/>
                </a:solidFill>
                <a:latin typeface="Arial" charset="0"/>
              </a:rPr>
              <a:t>s House: </a:t>
            </a:r>
            <a:br>
              <a:rPr lang="en-US" altLang="ja-JP" sz="3600" b="1">
                <a:solidFill>
                  <a:srgbClr val="FFFFFF"/>
                </a:solidFill>
                <a:latin typeface="Arial" charset="0"/>
              </a:rPr>
            </a:br>
            <a:r>
              <a:rPr lang="ru-RU" altLang="ja-JP" sz="3600" b="1">
                <a:solidFill>
                  <a:srgbClr val="FFFFFF"/>
                </a:solidFill>
                <a:latin typeface="Arial" charset="0"/>
              </a:rPr>
              <a:t>"</a:t>
            </a:r>
            <a:r>
              <a:rPr lang="en-US" altLang="ja-JP" sz="3600" b="1">
                <a:solidFill>
                  <a:srgbClr val="FFFFFF"/>
                </a:solidFill>
                <a:latin typeface="Arial" charset="0"/>
              </a:rPr>
              <a:t>I want to build a house for you…</a:t>
            </a:r>
            <a:r>
              <a:rPr lang="ru-RU" altLang="ja-JP" sz="3600" b="1">
                <a:solidFill>
                  <a:srgbClr val="FFFFFF"/>
                </a:solidFill>
                <a:latin typeface="Arial" charset="0"/>
              </a:rPr>
              <a:t>"</a:t>
            </a:r>
            <a:br>
              <a:rPr lang="en-US" altLang="ja-JP" sz="3600" b="1">
                <a:solidFill>
                  <a:srgbClr val="FFFFFF"/>
                </a:solidFill>
                <a:latin typeface="Arial" charset="0"/>
              </a:rPr>
            </a:br>
            <a:endParaRPr lang="en-US" sz="2800" b="1">
              <a:solidFill>
                <a:srgbClr val="FFFFFF"/>
              </a:solidFill>
              <a:latin typeface="Arial" charset="0"/>
            </a:endParaRPr>
          </a:p>
        </p:txBody>
      </p:sp>
      <p:pic>
        <p:nvPicPr>
          <p:cNvPr id="196610" name="Picture 4" descr="Man"/>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143000"/>
            <a:ext cx="48006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ext Box 6"/>
          <p:cNvSpPr txBox="1">
            <a:spLocks noChangeArrowheads="1"/>
          </p:cNvSpPr>
          <p:nvPr/>
        </p:nvSpPr>
        <p:spPr bwMode="auto">
          <a:xfrm>
            <a:off x="1511300" y="4953000"/>
            <a:ext cx="382588"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srgbClr val="FFFFFF"/>
                </a:solidFill>
                <a:cs typeface="Arial" charset="0"/>
              </a:rPr>
              <a:t>D</a:t>
            </a:r>
          </a:p>
          <a:p>
            <a:pPr algn="ctr" defTabSz="914400" eaLnBrk="1" fontAlgn="base" hangingPunct="1">
              <a:spcBef>
                <a:spcPct val="0"/>
              </a:spcBef>
              <a:spcAft>
                <a:spcPct val="0"/>
              </a:spcAft>
            </a:pPr>
            <a:r>
              <a:rPr lang="en-US" sz="2000" b="1">
                <a:solidFill>
                  <a:srgbClr val="FFFFFF"/>
                </a:solidFill>
                <a:cs typeface="Arial" charset="0"/>
              </a:rPr>
              <a:t>A</a:t>
            </a:r>
          </a:p>
          <a:p>
            <a:pPr algn="ctr" defTabSz="914400" eaLnBrk="1" fontAlgn="base" hangingPunct="1">
              <a:spcBef>
                <a:spcPct val="0"/>
              </a:spcBef>
              <a:spcAft>
                <a:spcPct val="0"/>
              </a:spcAft>
            </a:pPr>
            <a:r>
              <a:rPr lang="en-US" sz="2000" b="1">
                <a:solidFill>
                  <a:srgbClr val="FFFFFF"/>
                </a:solidFill>
                <a:cs typeface="Arial" charset="0"/>
              </a:rPr>
              <a:t>V</a:t>
            </a:r>
          </a:p>
          <a:p>
            <a:pPr algn="ctr" defTabSz="914400" eaLnBrk="1" fontAlgn="base" hangingPunct="1">
              <a:spcBef>
                <a:spcPct val="0"/>
              </a:spcBef>
              <a:spcAft>
                <a:spcPct val="0"/>
              </a:spcAft>
            </a:pPr>
            <a:r>
              <a:rPr lang="en-US" sz="2000" b="1">
                <a:solidFill>
                  <a:srgbClr val="FFFFFF"/>
                </a:solidFill>
                <a:cs typeface="Arial" charset="0"/>
              </a:rPr>
              <a:t>I</a:t>
            </a:r>
          </a:p>
          <a:p>
            <a:pPr algn="ctr" defTabSz="914400" eaLnBrk="1" fontAlgn="base" hangingPunct="1">
              <a:spcBef>
                <a:spcPct val="0"/>
              </a:spcBef>
              <a:spcAft>
                <a:spcPct val="0"/>
              </a:spcAft>
            </a:pPr>
            <a:r>
              <a:rPr lang="en-US" sz="2000" b="1">
                <a:solidFill>
                  <a:srgbClr val="FFFFFF"/>
                </a:solidFill>
                <a:cs typeface="Arial" charset="0"/>
              </a:rPr>
              <a:t>D</a:t>
            </a:r>
          </a:p>
        </p:txBody>
      </p:sp>
      <p:pic>
        <p:nvPicPr>
          <p:cNvPr id="196613" name="Picture 7" descr="crown option A small"/>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33400" y="3886200"/>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a:lstStyle/>
          <a:p>
            <a:pPr algn="ctr" defTabSz="914400" eaLnBrk="0" fontAlgn="base" hangingPunct="0">
              <a:spcBef>
                <a:spcPct val="0"/>
              </a:spcBef>
              <a:spcAft>
                <a:spcPct val="0"/>
              </a:spcAft>
            </a:pPr>
            <a:endParaRPr lang="en-US">
              <a:solidFill>
                <a:srgbClr val="FFCC00"/>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6043991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en-US" sz="6000">
                <a:solidFill>
                  <a:srgbClr val="FFFFFF"/>
                </a:solidFill>
                <a:latin typeface="Tahoma" charset="0"/>
              </a:rPr>
              <a:t>But who would build the Temple ?</a:t>
            </a:r>
          </a:p>
        </p:txBody>
      </p:sp>
      <p:pic>
        <p:nvPicPr>
          <p:cNvPr id="19763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00113" y="2708275"/>
            <a:ext cx="5294312"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2"/>
          <p:cNvSpPr txBox="1">
            <a:spLocks noChangeArrowheads="1"/>
          </p:cNvSpPr>
          <p:nvPr/>
        </p:nvSpPr>
        <p:spPr bwMode="auto">
          <a:xfrm>
            <a:off x="6108700" y="2060575"/>
            <a:ext cx="3048000"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600" b="1">
                <a:solidFill>
                  <a:srgbClr val="FFFFFF"/>
                </a:solidFill>
                <a:cs typeface="Arial" charset="0"/>
              </a:rPr>
              <a:t>God</a:t>
            </a:r>
            <a:r>
              <a:rPr lang="uk-UA" sz="3600" b="1">
                <a:solidFill>
                  <a:srgbClr val="FFFFFF"/>
                </a:solidFill>
                <a:cs typeface="Arial" charset="0"/>
              </a:rPr>
              <a:t>'</a:t>
            </a:r>
            <a:r>
              <a:rPr lang="en-US" sz="3600" b="1">
                <a:solidFill>
                  <a:srgbClr val="FFFFFF"/>
                </a:solidFill>
                <a:cs typeface="Arial" charset="0"/>
              </a:rPr>
              <a:t>s House</a:t>
            </a:r>
            <a:r>
              <a:rPr lang="en-US" altLang="ja-JP" sz="3600" b="1">
                <a:solidFill>
                  <a:srgbClr val="FFFFFF"/>
                </a:solidFill>
                <a:cs typeface="Arial" charset="0"/>
              </a:rPr>
              <a:t>: </a:t>
            </a:r>
            <a:br>
              <a:rPr lang="en-US" altLang="ja-JP" sz="3600" b="1">
                <a:solidFill>
                  <a:srgbClr val="FFFFFF"/>
                </a:solidFill>
                <a:cs typeface="Arial" charset="0"/>
              </a:rPr>
            </a:br>
            <a:r>
              <a:rPr lang="ru-RU" altLang="ja-JP" sz="3600" b="1">
                <a:solidFill>
                  <a:srgbClr val="FFFFFF"/>
                </a:solidFill>
                <a:cs typeface="Arial" charset="0"/>
              </a:rPr>
              <a:t>"</a:t>
            </a:r>
            <a:r>
              <a:rPr lang="en-US" altLang="ja-JP" sz="3600" b="1">
                <a:solidFill>
                  <a:srgbClr val="FFFFFF"/>
                </a:solidFill>
                <a:cs typeface="Arial" charset="0"/>
              </a:rPr>
              <a:t>I want to build a house for you…</a:t>
            </a:r>
            <a:r>
              <a:rPr lang="ru-RU" altLang="ja-JP" sz="3600" b="1">
                <a:solidFill>
                  <a:srgbClr val="FFFFFF"/>
                </a:solidFill>
                <a:cs typeface="Arial" charset="0"/>
              </a:rPr>
              <a:t>"</a:t>
            </a:r>
            <a:br>
              <a:rPr lang="en-US" altLang="ja-JP" sz="3600" b="1">
                <a:solidFill>
                  <a:srgbClr val="FFFFFF"/>
                </a:solidFill>
                <a:cs typeface="Arial" charset="0"/>
              </a:rPr>
            </a:br>
            <a:endParaRPr lang="en-US" sz="2800" b="1">
              <a:solidFill>
                <a:srgbClr val="FFFFFF"/>
              </a:solidFill>
              <a:cs typeface="Arial" charset="0"/>
            </a:endParaRPr>
          </a:p>
        </p:txBody>
      </p:sp>
    </p:spTree>
    <p:extLst>
      <p:ext uri="{BB962C8B-B14F-4D97-AF65-F5344CB8AC3E}">
        <p14:creationId xmlns:p14="http://schemas.microsoft.com/office/powerpoint/2010/main" val="312805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3364730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defRPr/>
            </a:pPr>
            <a:r>
              <a:rPr lang="en-US" sz="2800" b="1" dirty="0">
                <a:solidFill>
                  <a:srgbClr val="FFFFFF"/>
                </a:solidFill>
                <a:effectLst>
                  <a:glow rad="177800">
                    <a:srgbClr val="000000"/>
                  </a:glow>
                </a:effectLst>
                <a:latin typeface="Arial" charset="0"/>
                <a:ea typeface="ＭＳ Ｐゴシック" charset="0"/>
                <a:cs typeface="ＭＳ Ｐゴシック" charset="0"/>
              </a:rPr>
              <a:t>   </a:t>
            </a:r>
            <a:r>
              <a:rPr lang="ru-RU" altLang="ja-JP" sz="3200" b="1" dirty="0">
                <a:solidFill>
                  <a:srgbClr val="FFFFFF"/>
                </a:solidFill>
                <a:effectLst>
                  <a:glow rad="177800">
                    <a:srgbClr val="000000"/>
                  </a:glow>
                </a:effectLst>
                <a:latin typeface="Arial" charset="0"/>
                <a:ea typeface="ＭＳ Ｐゴシック" charset="0"/>
                <a:cs typeface="ＭＳ Ｐゴシック" charset="0"/>
              </a:rPr>
              <a:t>"</a:t>
            </a:r>
            <a:r>
              <a:rPr lang="en-US" sz="3200" b="1" dirty="0">
                <a:solidFill>
                  <a:srgbClr val="FFFFFF"/>
                </a:solidFill>
                <a:effectLst>
                  <a:glow rad="177800">
                    <a:srgbClr val="000000"/>
                  </a:glow>
                </a:effectLst>
                <a:latin typeface="Arial" charset="0"/>
                <a:ea typeface="ＭＳ Ｐゴシック" charset="0"/>
                <a:cs typeface="ＭＳ Ｐゴシック" charset="0"/>
              </a:rPr>
              <a:t>For when you (David) die, I will raise up one of your descendants, and I will make his kingdom strong. He is the one who will build a house—a temple—for my name.  And I will establish the throne of his kingdom forever.</a:t>
            </a:r>
            <a:r>
              <a:rPr lang="ru-RU" altLang="ja-JP" sz="3200" b="1" dirty="0">
                <a:solidFill>
                  <a:srgbClr val="FFFFFF"/>
                </a:solidFill>
                <a:effectLst>
                  <a:glow rad="177800">
                    <a:srgbClr val="000000"/>
                  </a:glow>
                </a:effectLst>
                <a:latin typeface="Arial" charset="0"/>
                <a:ea typeface="ＭＳ Ｐゴシック" charset="0"/>
                <a:cs typeface="ＭＳ Ｐゴシック" charset="0"/>
              </a:rPr>
              <a:t>"</a:t>
            </a:r>
            <a:endParaRPr lang="en-US" sz="3200" b="1" dirty="0">
              <a:solidFill>
                <a:srgbClr val="FFFFFF"/>
              </a:solidFill>
              <a:effectLst>
                <a:glow rad="1778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8316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en-US" sz="4000" b="1">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80900" name="Rectangle 4"/>
          <p:cNvSpPr>
            <a:spLocks noGrp="1" noChangeArrowheads="1"/>
          </p:cNvSpPr>
          <p:nvPr>
            <p:ph type="body" idx="1"/>
          </p:nvPr>
        </p:nvSpPr>
        <p:spPr>
          <a:xfrm>
            <a:off x="8384" y="1600201"/>
            <a:ext cx="9172128" cy="676672"/>
          </a:xfrm>
        </p:spPr>
        <p:txBody>
          <a:bodyPr anchor="ctr"/>
          <a:lstStyle/>
          <a:p>
            <a:pPr marL="0" indent="0" algn="ctr" eaLnBrk="1" hangingPunct="1">
              <a:spcBef>
                <a:spcPct val="0"/>
              </a:spcBef>
              <a:buFontTx/>
              <a:buNone/>
              <a:defRPr/>
            </a:pPr>
            <a:r>
              <a:rPr lang="en-US" sz="2800" b="1">
                <a:solidFill>
                  <a:srgbClr val="FFFFFF"/>
                </a:solidFill>
                <a:effectLst>
                  <a:glow rad="228600">
                    <a:schemeClr val="tx1"/>
                  </a:glow>
                </a:effectLst>
                <a:latin typeface="Arial" charset="0"/>
                <a:ea typeface="ＭＳ Ｐゴシック" charset="0"/>
                <a:cs typeface="ＭＳ Ｐゴシック" charset="0"/>
              </a:rPr>
              <a:t>What did God promise David in 2 Samuel 7:12-16?</a:t>
            </a:r>
          </a:p>
        </p:txBody>
      </p:sp>
      <p:sp>
        <p:nvSpPr>
          <p:cNvPr id="80901"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22</a:t>
            </a:r>
            <a:endParaRPr lang="en-US" sz="1800">
              <a:solidFill>
                <a:srgbClr val="000000"/>
              </a:solidFill>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Dynasty</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7)</a:t>
            </a:r>
            <a:endParaRPr lang="en-US" sz="32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9049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0" y="-100013"/>
            <a:ext cx="9105900" cy="931863"/>
          </a:xfrm>
        </p:spPr>
        <p:txBody>
          <a:bodyPr/>
          <a:lstStyle/>
          <a:p>
            <a:pPr algn="ctr" eaLnBrk="1" hangingPunct="1"/>
            <a:r>
              <a:rPr lang="en-US" sz="4800" b="1">
                <a:solidFill>
                  <a:schemeClr val="tx1"/>
                </a:solidFill>
                <a:latin typeface="Arial" charset="0"/>
              </a:rPr>
              <a:t>Davidic Covenant</a:t>
            </a:r>
          </a:p>
        </p:txBody>
      </p:sp>
      <p:sp>
        <p:nvSpPr>
          <p:cNvPr id="269315" name="Rectangle 3"/>
          <p:cNvSpPr>
            <a:spLocks noGrp="1" noChangeArrowheads="1"/>
          </p:cNvSpPr>
          <p:nvPr>
            <p:ph type="body" idx="1"/>
          </p:nvPr>
        </p:nvSpPr>
        <p:spPr>
          <a:xfrm>
            <a:off x="38100" y="690563"/>
            <a:ext cx="9105900" cy="6194425"/>
          </a:xfrm>
        </p:spPr>
        <p:txBody>
          <a:bodyPr/>
          <a:lstStyle/>
          <a:p>
            <a:pPr algn="ctr" eaLnBrk="1" hangingPunct="1">
              <a:lnSpc>
                <a:spcPct val="80000"/>
              </a:lnSpc>
              <a:buFontTx/>
              <a:buNone/>
            </a:pPr>
            <a:r>
              <a:rPr lang="en-US" sz="2400" b="1">
                <a:latin typeface="Arial" charset="0"/>
              </a:rPr>
              <a:t>2 Samuel 7:12-16</a:t>
            </a:r>
          </a:p>
          <a:p>
            <a:pPr algn="ctr" eaLnBrk="1" hangingPunct="1">
              <a:lnSpc>
                <a:spcPct val="80000"/>
              </a:lnSpc>
              <a:buFontTx/>
              <a:buNone/>
            </a:pPr>
            <a:endParaRPr lang="en-US" sz="1200" b="1">
              <a:latin typeface="Arial" charset="0"/>
            </a:endParaRPr>
          </a:p>
          <a:p>
            <a:pPr algn="ctr" eaLnBrk="1" hangingPunct="1">
              <a:lnSpc>
                <a:spcPct val="80000"/>
              </a:lnSpc>
              <a:buFontTx/>
              <a:buNone/>
            </a:pPr>
            <a:r>
              <a:rPr lang="ru-RU" sz="2400" b="1">
                <a:latin typeface="Arial" charset="0"/>
              </a:rPr>
              <a:t>"</a:t>
            </a:r>
            <a:r>
              <a:rPr lang="en-US" sz="2400" b="1">
                <a:latin typeface="Arial" charset="0"/>
              </a:rPr>
              <a:t>And when your days are fulfilled and you sleep with your fathers, I will set up after you </a:t>
            </a:r>
            <a:r>
              <a:rPr lang="en-US" sz="2400" b="1">
                <a:solidFill>
                  <a:schemeClr val="tx2"/>
                </a:solidFill>
                <a:latin typeface="Arial" charset="0"/>
              </a:rPr>
              <a:t>YOUR OFFSPRING</a:t>
            </a:r>
            <a:r>
              <a:rPr lang="en-US" sz="2400" b="1">
                <a:latin typeface="Arial" charset="0"/>
              </a:rPr>
              <a:t> who shall be born to you, and I will establish </a:t>
            </a:r>
            <a:r>
              <a:rPr lang="en-US" sz="2400" b="1">
                <a:solidFill>
                  <a:schemeClr val="tx2"/>
                </a:solidFill>
                <a:latin typeface="Arial" charset="0"/>
              </a:rPr>
              <a:t>HIS KINGDOM</a:t>
            </a:r>
            <a:r>
              <a:rPr lang="en-US" sz="2400" b="1">
                <a:latin typeface="Arial" charset="0"/>
              </a:rPr>
              <a:t>.</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  </a:t>
            </a:r>
            <a:r>
              <a:rPr lang="en-US" sz="2400" b="1">
                <a:solidFill>
                  <a:schemeClr val="tx2"/>
                </a:solidFill>
                <a:latin typeface="Arial" charset="0"/>
              </a:rPr>
              <a:t>He shall build a house for My Name</a:t>
            </a:r>
            <a:r>
              <a:rPr lang="en-US" sz="2400" b="1">
                <a:latin typeface="Arial" charset="0"/>
              </a:rPr>
              <a:t> [and My Presence], and I will establish the </a:t>
            </a:r>
            <a:r>
              <a:rPr lang="en-US" sz="2400" b="1">
                <a:solidFill>
                  <a:schemeClr val="tx2"/>
                </a:solidFill>
                <a:latin typeface="Arial" charset="0"/>
              </a:rPr>
              <a:t>THRONE</a:t>
            </a:r>
            <a:r>
              <a:rPr lang="en-US" sz="2400" b="1">
                <a:solidFill>
                  <a:schemeClr val="folHlink"/>
                </a:solidFill>
                <a:latin typeface="Arial" charset="0"/>
              </a:rPr>
              <a:t> </a:t>
            </a:r>
            <a:r>
              <a:rPr lang="en-US" sz="2400" b="1">
                <a:latin typeface="Arial" charset="0"/>
              </a:rPr>
              <a:t>of </a:t>
            </a:r>
            <a:r>
              <a:rPr lang="en-US" sz="2400" b="1">
                <a:solidFill>
                  <a:schemeClr val="tx2"/>
                </a:solidFill>
                <a:latin typeface="Arial" charset="0"/>
              </a:rPr>
              <a:t>HIS KINGDOM FOREVER.  </a:t>
            </a:r>
            <a:br>
              <a:rPr lang="en-US" sz="2400" b="1">
                <a:solidFill>
                  <a:schemeClr val="tx2"/>
                </a:solidFill>
                <a:latin typeface="Arial" charset="0"/>
              </a:rPr>
            </a:br>
            <a:r>
              <a:rPr lang="en-US" sz="2400" b="1">
                <a:solidFill>
                  <a:schemeClr val="tx2"/>
                </a:solidFill>
                <a:latin typeface="Arial" charset="0"/>
              </a:rPr>
              <a:t>I will be his Father, and he shall be My son.</a:t>
            </a:r>
            <a:r>
              <a:rPr lang="en-US" sz="2400" b="1">
                <a:latin typeface="Arial" charset="0"/>
              </a:rPr>
              <a:t> When he commits iniquity, I will chasten him with the rod of men and with the stripes of the sons of men.</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But My mercy and loving-kindness </a:t>
            </a:r>
            <a:r>
              <a:rPr lang="en-US" sz="2400" b="1">
                <a:solidFill>
                  <a:schemeClr val="tx2"/>
                </a:solidFill>
                <a:latin typeface="Arial" charset="0"/>
              </a:rPr>
              <a:t>SHALL NOT DEPART</a:t>
            </a:r>
            <a:r>
              <a:rPr lang="en-US" sz="2400" b="1">
                <a:latin typeface="Arial" charset="0"/>
              </a:rPr>
              <a:t> from him, as I took [them] from Saul, whom I took away from before you.</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And your house and your kingdom shall be made sure forever before you; </a:t>
            </a:r>
            <a:r>
              <a:rPr lang="en-US" sz="2400" b="1">
                <a:solidFill>
                  <a:schemeClr val="tx2"/>
                </a:solidFill>
                <a:latin typeface="Arial" charset="0"/>
              </a:rPr>
              <a:t>YOUR THRONE</a:t>
            </a:r>
            <a:r>
              <a:rPr lang="en-US" sz="2400" b="1">
                <a:latin typeface="Arial" charset="0"/>
              </a:rPr>
              <a:t> shall be </a:t>
            </a:r>
            <a:r>
              <a:rPr lang="en-US" sz="2400" b="1">
                <a:solidFill>
                  <a:schemeClr val="tx2"/>
                </a:solidFill>
                <a:latin typeface="Arial" charset="0"/>
              </a:rPr>
              <a:t>ESTABLISHED FOREVER</a:t>
            </a:r>
            <a:r>
              <a:rPr lang="en-US" sz="2400" b="1">
                <a:latin typeface="Arial" charset="0"/>
              </a:rPr>
              <a:t>.</a:t>
            </a:r>
            <a:r>
              <a:rPr lang="ru-RU" sz="2400" b="1">
                <a:latin typeface="Arial" charset="0"/>
              </a:rPr>
              <a:t>"</a:t>
            </a:r>
            <a:endParaRPr lang="en-US" sz="2400" b="1">
              <a:latin typeface="Arial" charset="0"/>
            </a:endParaRPr>
          </a:p>
        </p:txBody>
      </p:sp>
    </p:spTree>
    <p:extLst>
      <p:ext uri="{BB962C8B-B14F-4D97-AF65-F5344CB8AC3E}">
        <p14:creationId xmlns:p14="http://schemas.microsoft.com/office/powerpoint/2010/main" val="884094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4" end="4"/>
                                            </p:txEl>
                                          </p:spTgt>
                                        </p:tgtEl>
                                        <p:attrNameLst>
                                          <p:attrName>style.visibility</p:attrName>
                                        </p:attrNameLst>
                                      </p:cBhvr>
                                      <p:to>
                                        <p:strVal val="visible"/>
                                      </p:to>
                                    </p:set>
                                    <p:animEffect transition="in" filter="box(in)">
                                      <p:cBhvr>
                                        <p:cTn id="12" dur="500"/>
                                        <p:tgtEl>
                                          <p:spTgt spid="26931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6" end="6"/>
                                            </p:txEl>
                                          </p:spTgt>
                                        </p:tgtEl>
                                        <p:attrNameLst>
                                          <p:attrName>style.visibility</p:attrName>
                                        </p:attrNameLst>
                                      </p:cBhvr>
                                      <p:to>
                                        <p:strVal val="visible"/>
                                      </p:to>
                                    </p:set>
                                    <p:animEffect transition="in" filter="box(in)">
                                      <p:cBhvr>
                                        <p:cTn id="17" dur="500"/>
                                        <p:tgtEl>
                                          <p:spTgt spid="269315">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8" end="8"/>
                                            </p:txEl>
                                          </p:spTgt>
                                        </p:tgtEl>
                                        <p:attrNameLst>
                                          <p:attrName>style.visibility</p:attrName>
                                        </p:attrNameLst>
                                      </p:cBhvr>
                                      <p:to>
                                        <p:strVal val="visible"/>
                                      </p:to>
                                    </p:set>
                                    <p:animEffect transition="in" filter="box(in)">
                                      <p:cBhvr>
                                        <p:cTn id="22"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115888"/>
            <a:ext cx="9144000" cy="3290887"/>
          </a:xfrm>
        </p:spPr>
        <p:txBody>
          <a:bodyPr/>
          <a:lstStyle/>
          <a:p>
            <a:pPr algn="ctr" eaLnBrk="1" hangingPunct="1"/>
            <a:r>
              <a:rPr lang="en-US" sz="5400">
                <a:solidFill>
                  <a:srgbClr val="FFFFFF"/>
                </a:solidFill>
                <a:latin typeface="Tahoma" charset="0"/>
              </a:rPr>
              <a:t>How does the Davidic Covenant</a:t>
            </a:r>
            <a:br>
              <a:rPr lang="en-US" sz="5400">
                <a:solidFill>
                  <a:srgbClr val="FFFFFF"/>
                </a:solidFill>
                <a:latin typeface="Tahoma" charset="0"/>
              </a:rPr>
            </a:br>
            <a:r>
              <a:rPr lang="en-US" sz="5400">
                <a:solidFill>
                  <a:srgbClr val="FFFFFF"/>
                </a:solidFill>
                <a:latin typeface="Tahoma" charset="0"/>
              </a:rPr>
              <a:t>relate to Jesus?</a:t>
            </a:r>
          </a:p>
        </p:txBody>
      </p:sp>
    </p:spTree>
    <p:extLst>
      <p:ext uri="{BB962C8B-B14F-4D97-AF65-F5344CB8AC3E}">
        <p14:creationId xmlns:p14="http://schemas.microsoft.com/office/powerpoint/2010/main" val="155531688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1462088"/>
          </a:xfrm>
        </p:spPr>
        <p:txBody>
          <a:bodyPr/>
          <a:lstStyle/>
          <a:p>
            <a:pPr algn="ctr" eaLnBrk="1" hangingPunct="1">
              <a:defRPr/>
            </a:pPr>
            <a:r>
              <a:rPr lang="en-US" sz="4000" b="1">
                <a:solidFill>
                  <a:srgbClr val="FFFFFF"/>
                </a:solidFill>
                <a:effectLst>
                  <a:glow rad="317500">
                    <a:schemeClr val="bg1">
                      <a:alpha val="90000"/>
                    </a:schemeClr>
                  </a:glow>
                </a:effectLst>
              </a:rPr>
              <a:t>Jesus is the Promised </a:t>
            </a:r>
            <a:br>
              <a:rPr lang="en-US" sz="4000" b="1">
                <a:solidFill>
                  <a:srgbClr val="FFFFFF"/>
                </a:solidFill>
                <a:effectLst>
                  <a:glow rad="317500">
                    <a:schemeClr val="bg1">
                      <a:alpha val="90000"/>
                    </a:schemeClr>
                  </a:glow>
                </a:effectLst>
              </a:rPr>
            </a:br>
            <a:r>
              <a:rPr lang="en-US" sz="4000" b="1">
                <a:solidFill>
                  <a:srgbClr val="FFFFFF"/>
                </a:solidFill>
                <a:effectLst>
                  <a:glow rad="317500">
                    <a:schemeClr val="bg1">
                      <a:alpha val="90000"/>
                    </a:schemeClr>
                  </a:glow>
                </a:effectLst>
              </a:rPr>
              <a:t>Son Of David</a:t>
            </a:r>
            <a:r>
              <a:rPr lang="en-US" b="1">
                <a:solidFill>
                  <a:srgbClr val="FFFFFF"/>
                </a:solidFill>
                <a:effectLst>
                  <a:glow rad="317500">
                    <a:schemeClr val="bg1">
                      <a:alpha val="90000"/>
                    </a:schemeClr>
                  </a:glow>
                </a:effectLst>
              </a:rPr>
              <a:t> </a:t>
            </a:r>
          </a:p>
        </p:txBody>
      </p:sp>
      <p:sp>
        <p:nvSpPr>
          <p:cNvPr id="201731" name="Rectangle 3"/>
          <p:cNvSpPr>
            <a:spLocks noGrp="1" noChangeArrowheads="1"/>
          </p:cNvSpPr>
          <p:nvPr>
            <p:ph type="body" idx="1"/>
          </p:nvPr>
        </p:nvSpPr>
        <p:spPr>
          <a:xfrm>
            <a:off x="611560" y="1981200"/>
            <a:ext cx="8134672" cy="4114800"/>
          </a:xfrm>
        </p:spPr>
        <p:txBody>
          <a:bodyPr/>
          <a:lstStyle/>
          <a:p>
            <a:pPr eaLnBrk="1" hangingPunct="1">
              <a:defRPr/>
            </a:pPr>
            <a:r>
              <a:rPr lang="en-US" sz="2800" b="1" dirty="0">
                <a:solidFill>
                  <a:srgbClr val="FFFFFF"/>
                </a:solidFill>
                <a:effectLst>
                  <a:glow rad="317500">
                    <a:schemeClr val="bg1">
                      <a:alpha val="90000"/>
                    </a:schemeClr>
                  </a:glow>
                </a:effectLst>
              </a:rPr>
              <a:t>Nine times Jesus is called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son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in Matthew (compared to twice in Mark and Luke and none in John).  David is referred to 59 times in the New Testament (NIV).</a:t>
            </a:r>
          </a:p>
          <a:p>
            <a:pPr eaLnBrk="1" hangingPunct="1">
              <a:buFontTx/>
              <a:buNone/>
              <a:defRPr/>
            </a:pPr>
            <a:endParaRPr lang="en-US" sz="2800" b="1" dirty="0">
              <a:solidFill>
                <a:srgbClr val="FFFFFF"/>
              </a:solidFill>
              <a:effectLst>
                <a:glow rad="317500">
                  <a:schemeClr val="bg1">
                    <a:alpha val="90000"/>
                  </a:schemeClr>
                </a:glow>
              </a:effectLst>
            </a:endParaRPr>
          </a:p>
          <a:p>
            <a:pPr eaLnBrk="1" hangingPunct="1">
              <a:defRPr/>
            </a:pPr>
            <a:r>
              <a:rPr lang="en-US" sz="2800" b="1" dirty="0">
                <a:solidFill>
                  <a:srgbClr val="FFFFFF"/>
                </a:solidFill>
                <a:effectLst>
                  <a:glow rad="317500">
                    <a:schemeClr val="bg1">
                      <a:alpha val="90000"/>
                    </a:schemeClr>
                  </a:glow>
                </a:effectLst>
              </a:rPr>
              <a:t>Jesus</a:t>
            </a:r>
            <a:r>
              <a:rPr lang="uk-UA"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birthplace, Bethlehem, is recalled as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the city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(Matt. 2:1; 1 Sam. 20:6)</a:t>
            </a:r>
            <a:endParaRPr lang="en-US" sz="1800" b="1" dirty="0">
              <a:solidFill>
                <a:srgbClr val="FFFFFF"/>
              </a:solidFill>
              <a:effectLst>
                <a:glow rad="317500">
                  <a:schemeClr val="bg1">
                    <a:alpha val="90000"/>
                  </a:schemeClr>
                </a:glow>
              </a:effectLst>
            </a:endParaRPr>
          </a:p>
        </p:txBody>
      </p:sp>
    </p:spTree>
    <p:extLst>
      <p:ext uri="{BB962C8B-B14F-4D97-AF65-F5344CB8AC3E}">
        <p14:creationId xmlns:p14="http://schemas.microsoft.com/office/powerpoint/2010/main" val="1563708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en-US" sz="4000" b="1" dirty="0">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65539"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a:solidFill>
                  <a:srgbClr val="000000"/>
                </a:solidFill>
                <a:effectLst>
                  <a:glow rad="101600">
                    <a:srgbClr val="FFFFFF">
                      <a:alpha val="75000"/>
                    </a:srgbClr>
                  </a:glow>
                </a:effectLst>
              </a:rPr>
              <a:t>22</a:t>
            </a:r>
            <a:endParaRPr lang="en-US" sz="1800">
              <a:solidFill>
                <a:srgbClr val="000000"/>
              </a:solidFill>
              <a:effectLst>
                <a:glow rad="101600">
                  <a:srgbClr val="FFFFFF">
                    <a:alpha val="75000"/>
                  </a:srgbClr>
                </a:glow>
              </a:effectLst>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Dynasty</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7)</a:t>
            </a:r>
            <a:endParaRPr lang="en-US" sz="3200">
              <a:solidFill>
                <a:srgbClr val="FFFFFF"/>
              </a:solidFill>
              <a:latin typeface="Arial" charset="0"/>
              <a:ea typeface="ＭＳ Ｐゴシック" charset="0"/>
              <a:cs typeface="ＭＳ Ｐゴシック"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a:lstStyle/>
          <a:p>
            <a:pPr marL="461963" indent="-461963" defTabSz="914400" fontAlgn="base">
              <a:spcBef>
                <a:spcPct val="20000"/>
              </a:spcBef>
              <a:spcAft>
                <a:spcPct val="0"/>
              </a:spcAft>
              <a:defRPr/>
            </a:pPr>
            <a:r>
              <a:rPr lang="en-US" sz="2800" b="1" dirty="0">
                <a:solidFill>
                  <a:srgbClr val="FFFFFF"/>
                </a:solidFill>
                <a:effectLst>
                  <a:glow rad="228600">
                    <a:srgbClr val="000000"/>
                  </a:glow>
                </a:effectLst>
                <a:latin typeface="Arial" charset="0"/>
                <a:ea typeface="ＭＳ Ｐゴシック" charset="0"/>
                <a:cs typeface="ＭＳ Ｐゴシック" charset="0"/>
              </a:rPr>
              <a:t>What did God promise David in 2 Samuel 7:12-16?</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Sons</a:t>
            </a:r>
            <a:r>
              <a:rPr lang="en-US" sz="2800" b="1" dirty="0">
                <a:solidFill>
                  <a:srgbClr val="FFFFFF"/>
                </a:solidFill>
                <a:effectLst>
                  <a:glow rad="228600">
                    <a:srgbClr val="000000"/>
                  </a:glow>
                </a:effectLst>
                <a:latin typeface="Arial" charset="0"/>
                <a:ea typeface="ＭＳ Ｐゴシック" charset="0"/>
                <a:cs typeface="ＭＳ Ｐゴシック" charset="0"/>
              </a:rPr>
              <a:t>: </a:t>
            </a:r>
            <a:r>
              <a:rPr lang="ru-RU" altLang="ja-JP" sz="2800" b="1" dirty="0">
                <a:solidFill>
                  <a:srgbClr val="FFFFFF"/>
                </a:solidFill>
                <a:effectLst>
                  <a:glow rad="228600">
                    <a:srgbClr val="000000"/>
                  </a:glow>
                </a:effectLst>
                <a:latin typeface="Arial" charset="0"/>
                <a:ea typeface="ＭＳ Ｐゴシック" charset="0"/>
                <a:cs typeface="ＭＳ Ｐゴシック" charset="0"/>
              </a:rPr>
              <a:t>"</a:t>
            </a:r>
            <a:r>
              <a:rPr lang="en-US" sz="2800" b="1" dirty="0">
                <a:solidFill>
                  <a:srgbClr val="FFFFFF"/>
                </a:solidFill>
                <a:effectLst>
                  <a:glow rad="228600">
                    <a:srgbClr val="000000"/>
                  </a:glow>
                </a:effectLst>
                <a:latin typeface="Arial" charset="0"/>
                <a:ea typeface="ＭＳ Ｐゴシック" charset="0"/>
                <a:cs typeface="ＭＳ Ｐゴシック" charset="0"/>
              </a:rPr>
              <a:t>house</a:t>
            </a:r>
            <a:r>
              <a:rPr lang="ru-RU" altLang="ja-JP" sz="2800" b="1" dirty="0">
                <a:solidFill>
                  <a:srgbClr val="FFFFFF"/>
                </a:solidFill>
                <a:effectLst>
                  <a:glow rad="228600">
                    <a:srgbClr val="000000"/>
                  </a:glow>
                </a:effectLst>
                <a:latin typeface="Arial" charset="0"/>
                <a:ea typeface="ＭＳ Ｐゴシック" charset="0"/>
                <a:cs typeface="ＭＳ Ｐゴシック" charset="0"/>
              </a:rPr>
              <a:t>"</a:t>
            </a:r>
            <a:r>
              <a:rPr lang="en-US" sz="2800" b="1" dirty="0">
                <a:solidFill>
                  <a:srgbClr val="FFFFFF"/>
                </a:solidFill>
                <a:effectLst>
                  <a:glow rad="228600">
                    <a:srgbClr val="000000"/>
                  </a:glow>
                </a:effectLst>
                <a:latin typeface="Arial" charset="0"/>
                <a:ea typeface="ＭＳ Ｐゴシック" charset="0"/>
                <a:cs typeface="ＭＳ Ｐゴシック" charset="0"/>
              </a:rPr>
              <a:t> never wiped out</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Kingdom</a:t>
            </a:r>
            <a:r>
              <a:rPr lang="en-US" sz="2800" b="1" dirty="0">
                <a:solidFill>
                  <a:srgbClr val="FFFFFF"/>
                </a:solidFill>
                <a:effectLst>
                  <a:glow rad="228600">
                    <a:srgbClr val="000000"/>
                  </a:glow>
                </a:effectLst>
                <a:latin typeface="Arial" charset="0"/>
                <a:ea typeface="ＭＳ Ｐゴシック" charset="0"/>
                <a:cs typeface="ＭＳ Ｐゴシック" charset="0"/>
              </a:rPr>
              <a:t>: political dynasty (each Jerusalem king will be one of his direct descendants)</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Throne</a:t>
            </a:r>
            <a:r>
              <a:rPr lang="en-US" sz="2800" b="1" dirty="0">
                <a:solidFill>
                  <a:srgbClr val="FFFFFF"/>
                </a:solidFill>
                <a:effectLst>
                  <a:glow rad="228600">
                    <a:srgbClr val="000000"/>
                  </a:glow>
                </a:effectLst>
                <a:latin typeface="Arial" charset="0"/>
                <a:ea typeface="ＭＳ Ｐゴシック" charset="0"/>
                <a:cs typeface="ＭＳ Ｐゴシック" charset="0"/>
              </a:rPr>
              <a:t>: As an eternal covenant (v. 16), the right to rule will remain with his family forever</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Temple</a:t>
            </a:r>
            <a:r>
              <a:rPr lang="en-US" sz="2800" b="1" dirty="0">
                <a:solidFill>
                  <a:srgbClr val="FFFFFF"/>
                </a:solidFill>
                <a:effectLst>
                  <a:glow rad="228600">
                    <a:srgbClr val="000000"/>
                  </a:glow>
                </a:effectLst>
                <a:latin typeface="Arial" charset="0"/>
                <a:ea typeface="ＭＳ Ｐゴシック" charset="0"/>
                <a:cs typeface="ＭＳ Ｐゴシック" charset="0"/>
              </a:rPr>
              <a:t>: Solomon will build it</a:t>
            </a:r>
          </a:p>
          <a:p>
            <a:pPr marL="461963" indent="-461963" defTabSz="914400" fontAlgn="base">
              <a:spcBef>
                <a:spcPct val="20000"/>
              </a:spcBef>
              <a:spcAft>
                <a:spcPct val="0"/>
              </a:spcAft>
              <a:buFontTx/>
              <a:buChar char="•"/>
              <a:defRPr/>
            </a:pPr>
            <a:r>
              <a:rPr lang="en-US" sz="2800" b="1" dirty="0">
                <a:solidFill>
                  <a:srgbClr val="FFFF00"/>
                </a:solidFill>
                <a:effectLst>
                  <a:glow rad="228600">
                    <a:srgbClr val="000000"/>
                  </a:glow>
                </a:effectLst>
                <a:latin typeface="Arial" charset="0"/>
                <a:ea typeface="ＭＳ Ｐゴシック" charset="0"/>
                <a:cs typeface="ＭＳ Ｐゴシック" charset="0"/>
              </a:rPr>
              <a:t>Discipline</a:t>
            </a:r>
            <a:r>
              <a:rPr lang="en-US" sz="2800" b="1" dirty="0">
                <a:solidFill>
                  <a:srgbClr val="FFFFFF"/>
                </a:solidFill>
                <a:effectLst>
                  <a:glow rad="228600">
                    <a:srgbClr val="000000"/>
                  </a:glow>
                </a:effectLst>
                <a:latin typeface="Arial" charset="0"/>
                <a:ea typeface="ＭＳ Ｐゴシック" charset="0"/>
                <a:cs typeface="ＭＳ Ｐゴシック" charset="0"/>
              </a:rPr>
              <a:t>: God will punish disobedient kings but still unconditionally keep these promises</a:t>
            </a:r>
          </a:p>
        </p:txBody>
      </p:sp>
    </p:spTree>
    <p:extLst>
      <p:ext uri="{BB962C8B-B14F-4D97-AF65-F5344CB8AC3E}">
        <p14:creationId xmlns:p14="http://schemas.microsoft.com/office/powerpoint/2010/main" val="38727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sz="4800" b="1" dirty="0">
                <a:solidFill>
                  <a:schemeClr val="bg1"/>
                </a:solidFill>
                <a:effectLst>
                  <a:glow rad="152400">
                    <a:schemeClr val="tx1">
                      <a:alpha val="95000"/>
                    </a:schemeClr>
                  </a:glow>
                </a:effectLst>
                <a:latin typeface="+mn-lt"/>
              </a:rPr>
              <a:t>Messiah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uk-UA"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defTabSz="914400" fontAlgn="base">
              <a:spcBef>
                <a:spcPct val="20000"/>
              </a:spcBef>
              <a:spcAft>
                <a:spcPct val="0"/>
              </a:spcAft>
              <a:defRPr/>
            </a:pPr>
            <a:r>
              <a:rPr lang="ru-RU" sz="24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defTabSz="914400" fontAlgn="base">
              <a:spcBef>
                <a:spcPct val="20000"/>
              </a:spcBef>
              <a:spcAft>
                <a:spcPct val="0"/>
              </a:spcAft>
              <a:defRPr/>
            </a:pPr>
            <a:r>
              <a:rPr lang="en-US" sz="2400"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uk-UA" sz="24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ru-RU" sz="24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000"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419903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59867"/>
            <a:ext cx="9144000" cy="199813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would be the Messiah</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lineage?</a:t>
            </a:r>
          </a:p>
        </p:txBody>
      </p:sp>
    </p:spTree>
    <p:extLst>
      <p:ext uri="{BB962C8B-B14F-4D97-AF65-F5344CB8AC3E}">
        <p14:creationId xmlns:p14="http://schemas.microsoft.com/office/powerpoint/2010/main" val="128666181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Mary</a:t>
            </a:r>
            <a:endParaRPr lang="en-GB" sz="1400" b="1">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ru-RU" sz="1800" b="1" dirty="0">
                <a:solidFill>
                  <a:srgbClr val="FFFFFF"/>
                </a:solidFill>
                <a:effectLst>
                  <a:glow rad="228600">
                    <a:srgbClr val="000000">
                      <a:lumMod val="95000"/>
                      <a:lumOff val="5000"/>
                    </a:srgbClr>
                  </a:glow>
                </a:effectLst>
                <a:cs typeface="Times New Roman" charset="0"/>
              </a:rPr>
              <a:t>"</a:t>
            </a:r>
            <a:r>
              <a:rPr lang="en-US" sz="1800" b="1" dirty="0">
                <a:solidFill>
                  <a:srgbClr val="FFFFFF"/>
                </a:solidFill>
                <a:effectLst>
                  <a:glow rad="228600">
                    <a:srgbClr val="000000">
                      <a:lumMod val="95000"/>
                      <a:lumOff val="5000"/>
                    </a:srgbClr>
                  </a:glow>
                </a:effectLst>
                <a:cs typeface="Times New Roman" charset="0"/>
              </a:rPr>
              <a:t>Thus there were fourteen generations in all from Abraham to David, fourteen from David to the exile to Babylon, and fourteen from the exile to Christ.</a:t>
            </a:r>
            <a:r>
              <a:rPr lang="ru-RU" sz="1800" b="1" dirty="0">
                <a:solidFill>
                  <a:srgbClr val="FFFFFF"/>
                </a:solidFill>
                <a:effectLst>
                  <a:glow rad="228600">
                    <a:srgbClr val="000000">
                      <a:lumMod val="95000"/>
                      <a:lumOff val="5000"/>
                    </a:srgbClr>
                  </a:glow>
                </a:effectLst>
                <a:cs typeface="Times New Roman" charset="0"/>
              </a:rPr>
              <a:t>"</a:t>
            </a:r>
            <a:endParaRPr lang="en-GB" sz="1800" b="1" dirty="0">
              <a:solidFill>
                <a:srgbClr val="FFFFFF"/>
              </a:solidFill>
              <a:effectLst>
                <a:glow rad="228600">
                  <a:srgbClr val="000000">
                    <a:lumMod val="95000"/>
                    <a:lumOff val="5000"/>
                  </a:srgbClr>
                </a:glow>
              </a:effectLst>
              <a:cs typeface="Times New Roman" charset="0"/>
            </a:endParaRPr>
          </a:p>
          <a:p>
            <a:pPr algn="ctr" defTabSz="914400" eaLnBrk="1" fontAlgn="base" hangingPunct="1">
              <a:spcBef>
                <a:spcPct val="50000"/>
              </a:spcBef>
              <a:spcAft>
                <a:spcPct val="0"/>
              </a:spcAft>
              <a:defRPr/>
            </a:pPr>
            <a:r>
              <a:rPr lang="en-US" sz="1800" b="1" i="1" dirty="0">
                <a:solidFill>
                  <a:srgbClr val="FFFFFF"/>
                </a:solidFill>
                <a:effectLst>
                  <a:glow rad="228600">
                    <a:srgbClr val="000000">
                      <a:lumMod val="95000"/>
                      <a:lumOff val="5000"/>
                    </a:srgbClr>
                  </a:glow>
                </a:effectLst>
                <a:cs typeface="Times New Roman" charset="0"/>
              </a:rPr>
              <a:t>Matthew 1:17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600" b="1">
                  <a:solidFill>
                    <a:srgbClr val="FFFFFF"/>
                  </a:solidFill>
                  <a:effectLst>
                    <a:glow rad="228600">
                      <a:srgbClr val="000000">
                        <a:lumMod val="95000"/>
                        <a:lumOff val="5000"/>
                      </a:srgbClr>
                    </a:glow>
                  </a:effectLst>
                  <a:latin typeface="Tahoma" charset="0"/>
                </a:rPr>
                <a:t>ABRAHAM</a:t>
              </a:r>
              <a:endParaRPr lang="en-GB" sz="1600" b="1">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Isaac</a:t>
                </a:r>
                <a:endParaRPr lang="en-GB" sz="1400" b="1">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Judah</a:t>
                </a:r>
                <a:endParaRPr lang="en-GB" sz="1400" b="1">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Perez</a:t>
                </a:r>
                <a:endParaRPr lang="en-GB" sz="1400" b="1">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Hezron</a:t>
                </a:r>
                <a:endParaRPr lang="en-GB" sz="1400" b="1">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Ram</a:t>
                </a:r>
                <a:endParaRPr lang="en-GB" sz="1400" b="1">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Amminadab</a:t>
                </a:r>
                <a:endParaRPr lang="en-GB" sz="1400" b="1">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Nahshon</a:t>
                </a:r>
                <a:endParaRPr lang="en-GB" sz="1400" b="1">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Salmon</a:t>
                </a:r>
                <a:endParaRPr lang="en-GB" sz="1400" b="1">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Boaz</a:t>
                </a:r>
                <a:endParaRPr lang="en-GB" sz="1400" b="1">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Obed</a:t>
                </a:r>
                <a:endParaRPr lang="en-GB" sz="1400" b="1">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Jesse</a:t>
                </a:r>
                <a:endParaRPr lang="en-GB" sz="1400" b="1">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600" b="1">
                    <a:solidFill>
                      <a:srgbClr val="FFFFFF"/>
                    </a:solidFill>
                    <a:effectLst>
                      <a:glow rad="228600">
                        <a:srgbClr val="000000">
                          <a:lumMod val="95000"/>
                          <a:lumOff val="5000"/>
                        </a:srgbClr>
                      </a:glow>
                    </a:effectLst>
                    <a:latin typeface="Tahoma" charset="0"/>
                  </a:rPr>
                  <a:t>KING DAVID</a:t>
                </a:r>
                <a:endParaRPr lang="en-GB" sz="1600" b="1">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Solomon</a:t>
            </a:r>
            <a:endParaRPr lang="en-GB" sz="1400" b="1">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Rehoboam</a:t>
            </a:r>
            <a:endParaRPr lang="en-GB" sz="1400" b="1">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Abijah</a:t>
            </a:r>
            <a:endParaRPr lang="en-GB" sz="1400" b="1">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Asa</a:t>
            </a:r>
            <a:endParaRPr lang="en-GB" sz="1400" b="1">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Jehoshaphat</a:t>
            </a:r>
            <a:endParaRPr lang="en-GB" sz="1400" b="1">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Jehoram</a:t>
            </a:r>
            <a:endParaRPr lang="en-GB" sz="1400" b="1">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Uzziah</a:t>
            </a:r>
            <a:endParaRPr lang="en-GB" sz="1400" b="1">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Jotham</a:t>
            </a:r>
            <a:endParaRPr lang="en-GB" sz="1400" b="1">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Ahaz</a:t>
            </a:r>
            <a:endParaRPr lang="en-GB" sz="1400" b="1">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Hezekiah</a:t>
            </a:r>
            <a:endParaRPr lang="en-GB" sz="1400" b="1">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Manasseh</a:t>
            </a:r>
            <a:endParaRPr lang="en-GB" sz="1400" b="1">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Amon</a:t>
            </a:r>
            <a:endParaRPr lang="en-GB" sz="1400" b="1">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Josiah</a:t>
            </a:r>
            <a:endParaRPr lang="en-GB" sz="1400" b="1">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600" b="1" dirty="0">
                <a:solidFill>
                  <a:srgbClr val="FFFFFF"/>
                </a:solidFill>
                <a:effectLst>
                  <a:glow rad="228600">
                    <a:srgbClr val="000000">
                      <a:lumMod val="95000"/>
                      <a:lumOff val="5000"/>
                    </a:srgbClr>
                  </a:glow>
                </a:effectLst>
                <a:latin typeface="Tahoma" charset="0"/>
              </a:rPr>
              <a:t>JECONIAH (EXILE)</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Shealtiel</a:t>
            </a:r>
            <a:endParaRPr lang="en-GB" sz="1400" b="1">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Zerubbabel</a:t>
            </a:r>
            <a:endParaRPr lang="en-GB" sz="1400" b="1">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Abiud</a:t>
            </a:r>
            <a:endParaRPr lang="en-GB" sz="1400" b="1">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Eliakim</a:t>
            </a:r>
            <a:endParaRPr lang="en-GB" sz="1400" b="1">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Azor</a:t>
            </a:r>
            <a:endParaRPr lang="en-GB" sz="1400" b="1">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dirty="0">
                <a:solidFill>
                  <a:srgbClr val="FFFFFF"/>
                </a:solidFill>
                <a:effectLst>
                  <a:glow rad="228600">
                    <a:srgbClr val="000000">
                      <a:lumMod val="95000"/>
                      <a:lumOff val="5000"/>
                    </a:srgbClr>
                  </a:glow>
                </a:effectLst>
              </a:rPr>
              <a:t>Zadok</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Akim</a:t>
            </a:r>
            <a:endParaRPr lang="en-GB" sz="1400" b="1">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Eliud</a:t>
            </a:r>
            <a:endParaRPr lang="en-GB" sz="1400" b="1">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Eleazar</a:t>
            </a:r>
            <a:endParaRPr lang="en-GB" sz="1400" b="1">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Matthan</a:t>
            </a:r>
            <a:endParaRPr lang="en-GB" sz="1400" b="1">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1400" b="1">
                <a:solidFill>
                  <a:srgbClr val="FFFFFF"/>
                </a:solidFill>
                <a:effectLst>
                  <a:glow rad="228600">
                    <a:srgbClr val="000000">
                      <a:lumMod val="95000"/>
                      <a:lumOff val="5000"/>
                    </a:srgbClr>
                  </a:glow>
                </a:effectLst>
              </a:rPr>
              <a:t>Joseph +</a:t>
            </a:r>
            <a:endParaRPr lang="en-GB" sz="1400" b="1">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1600" b="1" dirty="0">
                <a:solidFill>
                  <a:srgbClr val="FFFFFF"/>
                </a:solidFill>
                <a:effectLst>
                  <a:glow rad="228600">
                    <a:srgbClr val="000000">
                      <a:lumMod val="95000"/>
                      <a:lumOff val="5000"/>
                    </a:srgbClr>
                  </a:glow>
                </a:effectLst>
                <a:latin typeface="Tahoma" charset="0"/>
              </a:rPr>
              <a:t>JESUS CHRIST</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dirty="0">
                <a:solidFill>
                  <a:srgbClr val="FFFFFF"/>
                </a:solidFill>
                <a:effectLst>
                  <a:glow rad="228600">
                    <a:srgbClr val="000000">
                      <a:lumMod val="95000"/>
                      <a:lumOff val="5000"/>
                    </a:srgbClr>
                  </a:glow>
                </a:effectLst>
                <a:latin typeface="Copperplate Gothic Bold"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a:solidFill>
                  <a:srgbClr val="FFFFFF"/>
                </a:solidFill>
                <a:effectLst>
                  <a:glow rad="228600">
                    <a:srgbClr val="000000">
                      <a:lumMod val="95000"/>
                      <a:lumOff val="5000"/>
                    </a:srgbClr>
                  </a:glow>
                </a:effectLst>
                <a:latin typeface="Copperplate Gothic Bold"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dirty="0">
                <a:solidFill>
                  <a:srgbClr val="FFFFFF"/>
                </a:solidFill>
                <a:effectLst>
                  <a:glow rad="228600">
                    <a:srgbClr val="000000">
                      <a:lumMod val="95000"/>
                      <a:lumOff val="5000"/>
                    </a:srgbClr>
                  </a:glow>
                </a:effectLst>
                <a:latin typeface="Copperplate Gothic Bold"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defRPr/>
            </a:pPr>
            <a:endParaRPr lang="en-US" b="1">
              <a:solidFill>
                <a:srgbClr val="FFFFFF"/>
              </a:solidFill>
              <a:effectLst>
                <a:glow rad="228600">
                  <a:srgbClr val="000000">
                    <a:lumMod val="95000"/>
                    <a:lumOff val="5000"/>
                  </a:srgbClr>
                </a:glow>
              </a:effectLst>
              <a:latin typeface="Arial" charset="0"/>
              <a:ea typeface="ＭＳ Ｐゴシック" charset="0"/>
              <a:cs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sp>
        <p:nvSpPr>
          <p:cNvPr id="96" name="Text Box 6"/>
          <p:cNvSpPr txBox="1">
            <a:spLocks noChangeArrowheads="1"/>
          </p:cNvSpPr>
          <p:nvPr/>
        </p:nvSpPr>
        <p:spPr bwMode="auto">
          <a:xfrm>
            <a:off x="8221663" y="47625"/>
            <a:ext cx="886180"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en-US" b="1" kern="0">
                <a:solidFill>
                  <a:srgbClr val="FFFFFF"/>
                </a:solidFill>
              </a:rPr>
              <a:t>218b</a:t>
            </a:r>
          </a:p>
        </p:txBody>
      </p:sp>
    </p:spTree>
    <p:extLst>
      <p:ext uri="{BB962C8B-B14F-4D97-AF65-F5344CB8AC3E}">
        <p14:creationId xmlns:p14="http://schemas.microsoft.com/office/powerpoint/2010/main" val="1021979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Matthew says Jesus is King!</a:t>
            </a:r>
          </a:p>
        </p:txBody>
      </p:sp>
    </p:spTree>
    <p:extLst>
      <p:ext uri="{BB962C8B-B14F-4D97-AF65-F5344CB8AC3E}">
        <p14:creationId xmlns:p14="http://schemas.microsoft.com/office/powerpoint/2010/main" val="288995513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Tree>
    <p:extLst>
      <p:ext uri="{BB962C8B-B14F-4D97-AF65-F5344CB8AC3E}">
        <p14:creationId xmlns:p14="http://schemas.microsoft.com/office/powerpoint/2010/main" val="1237051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8</a:t>
            </a:r>
          </a:p>
        </p:txBody>
      </p:sp>
    </p:spTree>
    <p:extLst>
      <p:ext uri="{BB962C8B-B14F-4D97-AF65-F5344CB8AC3E}">
        <p14:creationId xmlns:p14="http://schemas.microsoft.com/office/powerpoint/2010/main" val="4161162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Victories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b="1" dirty="0">
                <a:solidFill>
                  <a:srgbClr val="FFFFFF"/>
                </a:solidFill>
                <a:effectLst>
                  <a:glow rad="101600">
                    <a:srgbClr val="000000">
                      <a:alpha val="75000"/>
                    </a:srgbClr>
                  </a:glow>
                </a:effectLst>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Zobah</a:t>
            </a:r>
          </a:p>
        </p:txBody>
      </p:sp>
    </p:spTree>
    <p:extLst>
      <p:ext uri="{BB962C8B-B14F-4D97-AF65-F5344CB8AC3E}">
        <p14:creationId xmlns:p14="http://schemas.microsoft.com/office/powerpoint/2010/main" val="1503926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28600"/>
            <a:ext cx="3714750" cy="510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0" name="Text Box 6"/>
          <p:cNvSpPr txBox="1">
            <a:spLocks noChangeArrowheads="1"/>
          </p:cNvSpPr>
          <p:nvPr/>
        </p:nvSpPr>
        <p:spPr bwMode="auto">
          <a:xfrm>
            <a:off x="228600" y="5334000"/>
            <a:ext cx="3733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sp>
        <p:nvSpPr>
          <p:cNvPr id="217091" name="Text Box 7"/>
          <p:cNvSpPr txBox="1">
            <a:spLocks noChangeArrowheads="1"/>
          </p:cNvSpPr>
          <p:nvPr/>
        </p:nvSpPr>
        <p:spPr bwMode="auto">
          <a:xfrm>
            <a:off x="228600" y="53340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ea typeface="ＭＳ Ｐゴシック" charset="0"/>
                <a:cs typeface="ＭＳ Ｐゴシック" charset="0"/>
              </a:rPr>
              <a:t>New Boundary</a:t>
            </a:r>
            <a:br>
              <a:rPr lang="en-US" sz="3200" b="1">
                <a:solidFill>
                  <a:schemeClr val="bg1"/>
                </a:solidFill>
                <a:latin typeface="Arial" charset="0"/>
                <a:ea typeface="ＭＳ Ｐゴシック" charset="0"/>
                <a:cs typeface="ＭＳ Ｐゴシック" charset="0"/>
              </a:rPr>
            </a:br>
            <a:r>
              <a:rPr lang="en-US" sz="2400" b="1">
                <a:solidFill>
                  <a:schemeClr val="bg1"/>
                </a:solidFill>
                <a:latin typeface="Arial" charset="0"/>
                <a:ea typeface="ＭＳ Ｐゴシック" charset="0"/>
                <a:cs typeface="ＭＳ Ｐゴシック" charset="0"/>
              </a:rPr>
              <a:t>(2 Sam 8)</a:t>
            </a:r>
            <a:endParaRPr lang="en-US" sz="3200">
              <a:solidFill>
                <a:schemeClr val="bg1"/>
              </a:solidFill>
              <a:latin typeface="Arial" charset="0"/>
              <a:ea typeface="ＭＳ Ｐゴシック" charset="0"/>
              <a:cs typeface="ＭＳ Ｐゴシック" charset="0"/>
            </a:endParaRPr>
          </a:p>
        </p:txBody>
      </p:sp>
      <p:sp>
        <p:nvSpPr>
          <p:cNvPr id="217093" name="Rectangle 9"/>
          <p:cNvSpPr>
            <a:spLocks noChangeArrowheads="1"/>
          </p:cNvSpPr>
          <p:nvPr/>
        </p:nvSpPr>
        <p:spPr bwMode="auto">
          <a:xfrm>
            <a:off x="4067175" y="765175"/>
            <a:ext cx="5005388"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ru-RU" sz="3200" b="1">
                <a:solidFill>
                  <a:srgbClr val="FFFFFF"/>
                </a:solidFill>
                <a:latin typeface="Arial" charset="0"/>
                <a:ea typeface="ＭＳ Ｐゴシック" charset="0"/>
                <a:cs typeface="Arial" charset="0"/>
              </a:rPr>
              <a:t>"</a:t>
            </a:r>
            <a:r>
              <a:rPr lang="en-US" sz="3200" b="1">
                <a:solidFill>
                  <a:srgbClr val="FFFFFF"/>
                </a:solidFill>
                <a:latin typeface="Arial" charset="0"/>
                <a:ea typeface="ＭＳ Ｐゴシック" charset="0"/>
                <a:cs typeface="Arial" charset="0"/>
              </a:rPr>
              <a:t>King David dedicated all these gifts to the L</a:t>
            </a:r>
            <a:r>
              <a:rPr lang="en-US" sz="2800" b="1">
                <a:solidFill>
                  <a:srgbClr val="FFFFFF"/>
                </a:solidFill>
                <a:latin typeface="Arial" charset="0"/>
                <a:ea typeface="ＭＳ Ｐゴシック" charset="0"/>
                <a:cs typeface="Arial" charset="0"/>
              </a:rPr>
              <a:t>ORD</a:t>
            </a:r>
            <a:r>
              <a:rPr lang="en-US" sz="3200" b="1">
                <a:solidFill>
                  <a:srgbClr val="FFFFFF"/>
                </a:solidFill>
                <a:latin typeface="Arial" charset="0"/>
                <a:ea typeface="ＭＳ Ｐゴシック" charset="0"/>
                <a:cs typeface="Arial" charset="0"/>
              </a:rPr>
              <a:t>, along with the silver and gold he had set apart from the other nations he had subdued</a:t>
            </a:r>
            <a:r>
              <a:rPr lang="ru-RU" sz="3200" b="1">
                <a:solidFill>
                  <a:srgbClr val="FFFFFF"/>
                </a:solidFill>
                <a:latin typeface="Arial" charset="0"/>
                <a:ea typeface="ＭＳ Ｐゴシック" charset="0"/>
                <a:cs typeface="Arial" charset="0"/>
              </a:rPr>
              <a:t>"</a:t>
            </a:r>
            <a:r>
              <a:rPr lang="en-US" sz="3200" b="1">
                <a:solidFill>
                  <a:srgbClr val="FFFFFF"/>
                </a:solidFill>
                <a:latin typeface="Arial" charset="0"/>
                <a:ea typeface="ＭＳ Ｐゴシック" charset="0"/>
                <a:cs typeface="Arial" charset="0"/>
              </a:rPr>
              <a:t> </a:t>
            </a:r>
            <a:br>
              <a:rPr lang="en-US" sz="3200" b="1">
                <a:solidFill>
                  <a:srgbClr val="FFFFFF"/>
                </a:solidFill>
                <a:latin typeface="Arial" charset="0"/>
                <a:ea typeface="ＭＳ Ｐゴシック" charset="0"/>
                <a:cs typeface="Arial" charset="0"/>
              </a:rPr>
            </a:br>
            <a:r>
              <a:rPr lang="en-US" sz="3200" b="1" i="1">
                <a:solidFill>
                  <a:srgbClr val="FFFFFF"/>
                </a:solidFill>
                <a:latin typeface="Arial" charset="0"/>
                <a:ea typeface="ＭＳ Ｐゴシック" charset="0"/>
                <a:cs typeface="Arial" charset="0"/>
              </a:rPr>
              <a:t>(2 Samuel 8:11)</a:t>
            </a:r>
          </a:p>
        </p:txBody>
      </p:sp>
    </p:spTree>
    <p:extLst>
      <p:ext uri="{BB962C8B-B14F-4D97-AF65-F5344CB8AC3E}">
        <p14:creationId xmlns:p14="http://schemas.microsoft.com/office/powerpoint/2010/main" val="3404866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9</a:t>
            </a:r>
          </a:p>
        </p:txBody>
      </p:sp>
    </p:spTree>
    <p:extLst>
      <p:ext uri="{BB962C8B-B14F-4D97-AF65-F5344CB8AC3E}">
        <p14:creationId xmlns:p14="http://schemas.microsoft.com/office/powerpoint/2010/main" val="942435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026" descr="II SAMUEL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774065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5" name="Text Box 1028"/>
          <p:cNvSpPr txBox="1">
            <a:spLocks noChangeArrowheads="1"/>
          </p:cNvSpPr>
          <p:nvPr/>
        </p:nvSpPr>
        <p:spPr bwMode="auto">
          <a:xfrm>
            <a:off x="228600" y="5334000"/>
            <a:ext cx="3733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sp>
        <p:nvSpPr>
          <p:cNvPr id="218116" name="Text Box 1029"/>
          <p:cNvSpPr txBox="1">
            <a:spLocks noChangeArrowheads="1"/>
          </p:cNvSpPr>
          <p:nvPr/>
        </p:nvSpPr>
        <p:spPr bwMode="auto">
          <a:xfrm>
            <a:off x="228600" y="53340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sp>
        <p:nvSpPr>
          <p:cNvPr id="218117" name="Text Box 1030"/>
          <p:cNvSpPr txBox="1">
            <a:spLocks noChangeArrowheads="1"/>
          </p:cNvSpPr>
          <p:nvPr/>
        </p:nvSpPr>
        <p:spPr bwMode="auto">
          <a:xfrm>
            <a:off x="6227763" y="0"/>
            <a:ext cx="2916237" cy="23082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But David said, </a:t>
            </a:r>
            <a:r>
              <a:rPr lang="ru-RU" altLang="ja-JP" b="1">
                <a:solidFill>
                  <a:srgbClr val="FFFFFF"/>
                </a:solidFill>
                <a:cs typeface="Arial" charset="0"/>
              </a:rPr>
              <a:t>"</a:t>
            </a:r>
            <a:r>
              <a:rPr lang="en-US" b="1">
                <a:solidFill>
                  <a:srgbClr val="FFFFFF"/>
                </a:solidFill>
                <a:cs typeface="Arial" charset="0"/>
              </a:rPr>
              <a:t>Don</a:t>
            </a:r>
            <a:r>
              <a:rPr lang="uk-UA" altLang="ja-JP" b="1">
                <a:solidFill>
                  <a:srgbClr val="FFFFFF"/>
                </a:solidFill>
                <a:cs typeface="Arial" charset="0"/>
              </a:rPr>
              <a:t>'</a:t>
            </a:r>
            <a:r>
              <a:rPr lang="en-US" b="1">
                <a:solidFill>
                  <a:srgbClr val="FFFFFF"/>
                </a:solidFill>
                <a:cs typeface="Arial" charset="0"/>
              </a:rPr>
              <a:t>t be afraid!</a:t>
            </a:r>
            <a:r>
              <a:rPr lang="ru-RU" altLang="ja-JP" b="1">
                <a:solidFill>
                  <a:srgbClr val="FFFFFF"/>
                </a:solidFill>
                <a:cs typeface="Arial" charset="0"/>
              </a:rPr>
              <a:t>"</a:t>
            </a:r>
            <a:r>
              <a:rPr lang="en-US" b="1">
                <a:solidFill>
                  <a:srgbClr val="FFFFFF"/>
                </a:solidFill>
                <a:cs typeface="Arial" charset="0"/>
              </a:rPr>
              <a:t> (to Mephibosheth, Jonathan</a:t>
            </a:r>
            <a:r>
              <a:rPr lang="uk-UA" b="1">
                <a:solidFill>
                  <a:srgbClr val="FFFFFF"/>
                </a:solidFill>
                <a:cs typeface="Arial" charset="0"/>
              </a:rPr>
              <a:t>'</a:t>
            </a:r>
            <a:r>
              <a:rPr lang="en-US" b="1">
                <a:solidFill>
                  <a:srgbClr val="FFFFFF"/>
                </a:solidFill>
                <a:cs typeface="Arial" charset="0"/>
              </a:rPr>
              <a:t>s son) </a:t>
            </a:r>
          </a:p>
          <a:p>
            <a:pPr algn="ctr" defTabSz="914400" eaLnBrk="1" fontAlgn="base" hangingPunct="1">
              <a:spcBef>
                <a:spcPct val="0"/>
              </a:spcBef>
              <a:spcAft>
                <a:spcPct val="0"/>
              </a:spcAft>
            </a:pPr>
            <a:r>
              <a:rPr lang="en-US" b="1" i="1">
                <a:solidFill>
                  <a:srgbClr val="FFFFFF"/>
                </a:solidFill>
                <a:cs typeface="Arial" charset="0"/>
              </a:rPr>
              <a:t>2 Samuel 9:7</a:t>
            </a:r>
          </a:p>
        </p:txBody>
      </p:sp>
      <p:sp>
        <p:nvSpPr>
          <p:cNvPr id="218118"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ea typeface="ＭＳ Ｐゴシック" charset="0"/>
                <a:cs typeface="ＭＳ Ｐゴシック" charset="0"/>
              </a:rPr>
              <a:t>New Son</a:t>
            </a:r>
            <a:br>
              <a:rPr lang="en-US" sz="3200" b="1">
                <a:solidFill>
                  <a:schemeClr val="bg1"/>
                </a:solidFill>
                <a:latin typeface="Arial" charset="0"/>
                <a:ea typeface="ＭＳ Ｐゴシック" charset="0"/>
                <a:cs typeface="ＭＳ Ｐゴシック" charset="0"/>
              </a:rPr>
            </a:br>
            <a:r>
              <a:rPr lang="en-US" sz="2400" b="1">
                <a:solidFill>
                  <a:schemeClr val="bg1"/>
                </a:solidFill>
                <a:latin typeface="Arial" charset="0"/>
                <a:ea typeface="ＭＳ Ｐゴシック" charset="0"/>
                <a:cs typeface="ＭＳ Ｐゴシック" charset="0"/>
              </a:rPr>
              <a:t>(2 Sam 9)</a:t>
            </a:r>
            <a:endParaRPr lang="en-US" sz="320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3831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10</a:t>
            </a:r>
          </a:p>
        </p:txBody>
      </p:sp>
    </p:spTree>
    <p:extLst>
      <p:ext uri="{BB962C8B-B14F-4D97-AF65-F5344CB8AC3E}">
        <p14:creationId xmlns:p14="http://schemas.microsoft.com/office/powerpoint/2010/main" val="3181188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b="1" dirty="0">
                <a:solidFill>
                  <a:srgbClr val="FFFFFF"/>
                </a:solidFill>
                <a:effectLst>
                  <a:glow rad="101600">
                    <a:srgbClr val="000000">
                      <a:alpha val="75000"/>
                    </a:srgbClr>
                  </a:glow>
                </a:effectLst>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Zobah</a:t>
            </a:r>
          </a:p>
        </p:txBody>
      </p:sp>
    </p:spTree>
    <p:extLst>
      <p:ext uri="{BB962C8B-B14F-4D97-AF65-F5344CB8AC3E}">
        <p14:creationId xmlns:p14="http://schemas.microsoft.com/office/powerpoint/2010/main" val="110797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a:solidFill>
                  <a:srgbClr val="FFFFFF"/>
                </a:solidFill>
                <a:effectLst>
                  <a:outerShdw blurRad="38100" dist="38100" dir="2700000" algn="tl">
                    <a:srgbClr val="DDDDDD"/>
                  </a:outerShdw>
                </a:effectLst>
              </a:rPr>
              <a:t>209</a:t>
            </a:r>
            <a:endParaRPr lang="en-US" sz="1800">
              <a:solidFill>
                <a:srgbClr val="000000"/>
              </a:solidFill>
            </a:endParaRPr>
          </a:p>
        </p:txBody>
      </p:sp>
      <p:pic>
        <p:nvPicPr>
          <p:cNvPr id="219138" name="Picture 7" descr="DavidsEmp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76200"/>
            <a:ext cx="49117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ctrTitle"/>
          </p:nvPr>
        </p:nvSpPr>
        <p:spPr>
          <a:xfrm>
            <a:off x="3962400" y="4724400"/>
            <a:ext cx="5181600" cy="609600"/>
          </a:xfrm>
          <a:solidFill>
            <a:srgbClr val="000090"/>
          </a:solidFill>
        </p:spPr>
        <p:txBody>
          <a:bodyPr/>
          <a:lstStyle/>
          <a:p>
            <a:pPr eaLnBrk="1" hangingPunct="1"/>
            <a:r>
              <a:rPr lang="en-US" sz="4000">
                <a:solidFill>
                  <a:schemeClr val="bg1"/>
                </a:solidFill>
                <a:latin typeface="Arial" charset="0"/>
                <a:ea typeface="ＭＳ Ｐゴシック" charset="0"/>
                <a:cs typeface="ＭＳ Ｐゴシック" charset="0"/>
              </a:rPr>
              <a:t>David</a:t>
            </a:r>
            <a:r>
              <a:rPr lang="uk-UA" altLang="ja-JP" sz="4000">
                <a:solidFill>
                  <a:schemeClr val="bg1"/>
                </a:solidFill>
                <a:latin typeface="Arial" charset="0"/>
                <a:ea typeface="ＭＳ Ｐゴシック" charset="0"/>
                <a:cs typeface="ＭＳ Ｐゴシック" charset="0"/>
              </a:rPr>
              <a:t>'</a:t>
            </a:r>
            <a:r>
              <a:rPr lang="en-US" sz="4000">
                <a:solidFill>
                  <a:schemeClr val="bg1"/>
                </a:solidFill>
                <a:latin typeface="Arial" charset="0"/>
                <a:ea typeface="ＭＳ Ｐゴシック" charset="0"/>
                <a:cs typeface="ＭＳ Ｐゴシック" charset="0"/>
              </a:rPr>
              <a:t>s Conquests</a:t>
            </a:r>
            <a:endParaRPr lang="en-US" sz="4000">
              <a:latin typeface="Arial" charset="0"/>
              <a:ea typeface="ＭＳ Ｐゴシック" charset="0"/>
              <a:cs typeface="ＭＳ Ｐゴシック" charset="0"/>
            </a:endParaRPr>
          </a:p>
        </p:txBody>
      </p:sp>
      <p:sp>
        <p:nvSpPr>
          <p:cNvPr id="219140"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a:solidFill>
                  <a:srgbClr val="FFFFFF"/>
                </a:solidFill>
                <a:latin typeface="Arial" charset="0"/>
                <a:ea typeface="ＭＳ Ｐゴシック" charset="0"/>
                <a:cs typeface="ＭＳ Ｐゴシック" charset="0"/>
              </a:rPr>
              <a:t>New Vassals</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(2 Sam 10)</a:t>
            </a:r>
            <a:endParaRPr lang="en-US" sz="3200">
              <a:solidFill>
                <a:srgbClr val="FFFFFF"/>
              </a:solidFill>
              <a:latin typeface="Arial" charset="0"/>
              <a:ea typeface="ＭＳ Ｐゴシック" charset="0"/>
              <a:cs typeface="ＭＳ Ｐゴシック" charset="0"/>
            </a:endParaRPr>
          </a:p>
        </p:txBody>
      </p:sp>
      <p:sp>
        <p:nvSpPr>
          <p:cNvPr id="219141" name="Rectangle 3"/>
          <p:cNvSpPr>
            <a:spLocks noGrp="1" noChangeArrowheads="1"/>
          </p:cNvSpPr>
          <p:nvPr>
            <p:ph type="subTitle" idx="1"/>
          </p:nvPr>
        </p:nvSpPr>
        <p:spPr>
          <a:xfrm>
            <a:off x="3657600" y="2514600"/>
            <a:ext cx="1219200" cy="1828800"/>
          </a:xfrm>
        </p:spPr>
        <p:txBody>
          <a:bodyPr/>
          <a:lstStyle/>
          <a:p>
            <a:pPr eaLnBrk="1" hangingPunct="1"/>
            <a:r>
              <a:rPr lang="en-US" sz="1800" i="1">
                <a:solidFill>
                  <a:schemeClr val="tx2"/>
                </a:solidFill>
                <a:latin typeface="Arial" charset="0"/>
                <a:ea typeface="ＭＳ Ｐゴシック" charset="0"/>
                <a:cs typeface="ＭＳ Ｐゴシック" charset="0"/>
              </a:rPr>
              <a:t>Moody Atlas of Bible Lands, </a:t>
            </a:r>
            <a:r>
              <a:rPr lang="en-US" sz="1800">
                <a:solidFill>
                  <a:schemeClr val="tx2"/>
                </a:solidFill>
                <a:latin typeface="Arial" charset="0"/>
                <a:ea typeface="ＭＳ Ｐゴシック" charset="0"/>
                <a:cs typeface="ＭＳ Ｐゴシック" charset="0"/>
              </a:rPr>
              <a:t>121</a:t>
            </a:r>
            <a:endParaRPr lang="en-US" sz="1800" i="1">
              <a:solidFill>
                <a:schemeClr val="tx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91118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God is kind to give us Jesus as King.</a:t>
            </a: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154384376"/>
      </p:ext>
    </p:extLst>
  </p:cSld>
  <p:clrMapOvr>
    <a:overrideClrMapping bg1="lt1" tx1="dk1" bg2="lt2" tx2="dk2" accent1="accent1" accent2="accent2" accent3="accent3" accent4="accent4" accent5="accent5" accent6="accent6" hlink="hlink" folHlink="folHlink"/>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0"/>
            <a:ext cx="9144000" cy="609194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We Want Democracy.</a:t>
            </a:r>
          </a:p>
        </p:txBody>
      </p:sp>
      <p:sp>
        <p:nvSpPr>
          <p:cNvPr id="6" name="Rectangle 2"/>
          <p:cNvSpPr txBox="1">
            <a:spLocks noChangeArrowheads="1"/>
          </p:cNvSpPr>
          <p:nvPr/>
        </p:nvSpPr>
        <p:spPr bwMode="auto">
          <a:xfrm>
            <a:off x="0" y="130312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Demos</a:t>
            </a:r>
            <a:r>
              <a:rPr lang="en-US" sz="4000" b="1" dirty="0">
                <a:solidFill>
                  <a:srgbClr val="FFFFFF"/>
                </a:solidFill>
                <a:effectLst>
                  <a:glow rad="127000">
                    <a:srgbClr val="000000"/>
                  </a:glow>
                </a:effectLst>
                <a:latin typeface="Arial" charset="0"/>
                <a:ea typeface="ＭＳ Ｐゴシック" charset="0"/>
                <a:cs typeface="ＭＳ Ｐゴシック" charset="0"/>
              </a:rPr>
              <a:t> ("people") + </a:t>
            </a:r>
            <a:r>
              <a:rPr lang="en-US" sz="4000" b="1" i="1" dirty="0">
                <a:solidFill>
                  <a:srgbClr val="FFFFFF"/>
                </a:solidFill>
                <a:effectLst>
                  <a:glow rad="127000">
                    <a:srgbClr val="000000"/>
                  </a:glow>
                </a:effectLst>
                <a:latin typeface="Arial" charset="0"/>
                <a:ea typeface="ＭＳ Ｐゴシック" charset="0"/>
                <a:cs typeface="ＭＳ Ｐゴシック" charset="0"/>
              </a:rPr>
              <a:t>kratos</a:t>
            </a:r>
            <a:r>
              <a:rPr lang="en-US" sz="4000" b="1" dirty="0">
                <a:solidFill>
                  <a:srgbClr val="FFFFFF"/>
                </a:solidFill>
                <a:effectLst>
                  <a:glow rad="127000">
                    <a:srgbClr val="000000"/>
                  </a:glow>
                </a:effectLst>
                <a:latin typeface="Arial" charset="0"/>
                <a:ea typeface="ＭＳ Ｐゴシック" charset="0"/>
                <a:cs typeface="ＭＳ Ｐゴシック" charset="0"/>
              </a:rPr>
              <a:t> (to rule")</a:t>
            </a:r>
          </a:p>
        </p:txBody>
      </p:sp>
    </p:spTree>
    <p:extLst>
      <p:ext uri="{BB962C8B-B14F-4D97-AF65-F5344CB8AC3E}">
        <p14:creationId xmlns:p14="http://schemas.microsoft.com/office/powerpoint/2010/main" val="37611149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Samuel</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1–7</a:t>
            </a:r>
          </a:p>
        </p:txBody>
      </p:sp>
    </p:spTree>
    <p:extLst>
      <p:ext uri="{BB962C8B-B14F-4D97-AF65-F5344CB8AC3E}">
        <p14:creationId xmlns:p14="http://schemas.microsoft.com/office/powerpoint/2010/main" val="174874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0"/>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cs typeface="ＭＳ Ｐゴシック" charset="0"/>
              </a:rPr>
              <a:t>We prefer democracy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God mandates kingship</a:t>
            </a:r>
          </a:p>
        </p:txBody>
      </p:sp>
    </p:spTree>
    <p:extLst>
      <p:ext uri="{BB962C8B-B14F-4D97-AF65-F5344CB8AC3E}">
        <p14:creationId xmlns:p14="http://schemas.microsoft.com/office/powerpoint/2010/main" val="329908148"/>
      </p:ext>
    </p:extLst>
  </p:cSld>
  <p:clrMapOvr>
    <a:overrideClrMapping bg1="lt1" tx1="dk1" bg2="lt2" tx2="dk2" accent1="accent1" accent2="accent2" accent3="accent3" accent4="accent4" accent5="accent5" accent6="accent6" hlink="hlink" folHlink="folHlink"/>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501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Rule from Rome?</a:t>
            </a:r>
          </a:p>
        </p:txBody>
      </p:sp>
      <p:pic>
        <p:nvPicPr>
          <p:cNvPr id="3" name="Picture 2"/>
          <p:cNvPicPr>
            <a:picLocks noChangeAspect="1"/>
          </p:cNvPicPr>
          <p:nvPr/>
        </p:nvPicPr>
        <p:blipFill>
          <a:blip r:embed="rId3"/>
          <a:stretch>
            <a:fillRect/>
          </a:stretch>
        </p:blipFill>
        <p:spPr>
          <a:xfrm>
            <a:off x="17324" y="1858103"/>
            <a:ext cx="9144000" cy="4987636"/>
          </a:xfrm>
          <a:prstGeom prst="rect">
            <a:avLst/>
          </a:prstGeom>
        </p:spPr>
      </p:pic>
    </p:spTree>
    <p:extLst>
      <p:ext uri="{BB962C8B-B14F-4D97-AF65-F5344CB8AC3E}">
        <p14:creationId xmlns:p14="http://schemas.microsoft.com/office/powerpoint/2010/main" val="8071528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Jerusalem</a:t>
            </a:r>
          </a:p>
        </p:txBody>
      </p:sp>
      <p:pic>
        <p:nvPicPr>
          <p:cNvPr id="2" name="Picture 1"/>
          <p:cNvPicPr>
            <a:picLocks noChangeAspect="1"/>
          </p:cNvPicPr>
          <p:nvPr/>
        </p:nvPicPr>
        <p:blipFill>
          <a:blip r:embed="rId3"/>
          <a:stretch>
            <a:fillRect/>
          </a:stretch>
        </p:blipFill>
        <p:spPr>
          <a:xfrm>
            <a:off x="-36512" y="7952"/>
            <a:ext cx="9204159" cy="5869319"/>
          </a:xfrm>
          <a:prstGeom prst="rect">
            <a:avLst/>
          </a:prstGeom>
        </p:spPr>
      </p:pic>
    </p:spTree>
    <p:extLst>
      <p:ext uri="{BB962C8B-B14F-4D97-AF65-F5344CB8AC3E}">
        <p14:creationId xmlns:p14="http://schemas.microsoft.com/office/powerpoint/2010/main" val="21533951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836712"/>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1000 Years!</a:t>
            </a: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Tree>
    <p:extLst>
      <p:ext uri="{BB962C8B-B14F-4D97-AF65-F5344CB8AC3E}">
        <p14:creationId xmlns:p14="http://schemas.microsoft.com/office/powerpoint/2010/main" val="287679790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000" b="1" dirty="0">
                <a:solidFill>
                  <a:srgbClr val="FFFFFF"/>
                </a:solidFill>
                <a:effectLst>
                  <a:glow rad="127000">
                    <a:srgbClr val="000000"/>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9564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87759986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31488480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11</a:t>
            </a:r>
          </a:p>
        </p:txBody>
      </p:sp>
    </p:spTree>
    <p:extLst>
      <p:ext uri="{BB962C8B-B14F-4D97-AF65-F5344CB8AC3E}">
        <p14:creationId xmlns:p14="http://schemas.microsoft.com/office/powerpoint/2010/main" val="3911254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When life is </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too good</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 then watch out…</a:t>
            </a:r>
          </a:p>
        </p:txBody>
      </p:sp>
    </p:spTree>
    <p:extLst>
      <p:ext uri="{BB962C8B-B14F-4D97-AF65-F5344CB8AC3E}">
        <p14:creationId xmlns:p14="http://schemas.microsoft.com/office/powerpoint/2010/main" val="176634938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en-US" sz="4000" b="1" i="1" dirty="0">
                <a:solidFill>
                  <a:srgbClr val="FFFFFF"/>
                </a:solidFill>
                <a:effectLst>
                  <a:glow rad="317500">
                    <a:schemeClr val="bg1"/>
                  </a:glow>
                </a:effectLst>
              </a:rPr>
              <a:t>Chapter 11 = Bankruptcy</a:t>
            </a:r>
          </a:p>
        </p:txBody>
      </p:sp>
      <p:sp>
        <p:nvSpPr>
          <p:cNvPr id="221187" name="Rectangle 2"/>
          <p:cNvSpPr txBox="1">
            <a:spLocks noChangeArrowheads="1"/>
          </p:cNvSpPr>
          <p:nvPr/>
        </p:nvSpPr>
        <p:spPr bwMode="auto">
          <a:xfrm rot="-292925">
            <a:off x="-2609850" y="3681413"/>
            <a:ext cx="2568575"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000000"/>
                </a:solidFill>
                <a:cs typeface="Arial" charset="0"/>
              </a:rPr>
              <a:t>Bankruptcy</a:t>
            </a:r>
          </a:p>
        </p:txBody>
      </p:sp>
    </p:spTree>
    <p:extLst>
      <p:ext uri="{BB962C8B-B14F-4D97-AF65-F5344CB8AC3E}">
        <p14:creationId xmlns:p14="http://schemas.microsoft.com/office/powerpoint/2010/main" val="10024930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Samuel</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8–15</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#2</a:t>
            </a: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4522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28575"/>
            <a:ext cx="9153525"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174054" y="7144"/>
            <a:ext cx="4882604" cy="1124744"/>
          </a:xfrm>
        </p:spPr>
        <p:txBody>
          <a:bodyPr/>
          <a:lstStyle/>
          <a:p>
            <a:pPr algn="ctr" eaLnBrk="1" hangingPunct="1">
              <a:defRPr/>
            </a:pPr>
            <a:r>
              <a:rPr lang="en-US" sz="4000" b="1" dirty="0">
                <a:solidFill>
                  <a:srgbClr val="FFFFFF"/>
                </a:solidFill>
                <a:effectLst>
                  <a:glow rad="317500">
                    <a:schemeClr val="bg1"/>
                  </a:glow>
                </a:effectLst>
              </a:rPr>
              <a:t>An idle mind…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defTabSz="914400" eaLnBrk="1" hangingPunct="1">
              <a:buClr>
                <a:srgbClr val="FF3399"/>
              </a:buClr>
              <a:buFontTx/>
              <a:buNone/>
              <a:defRPr/>
            </a:pP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In the spring when kings go out to war…</a:t>
            </a: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 (11:1)</a:t>
            </a:r>
            <a:endParaRPr lang="en-US" sz="1800" b="1" dirty="0">
              <a:solidFill>
                <a:srgbClr val="FFFFFF"/>
              </a:solidFill>
              <a:effectLst>
                <a:glow rad="317500">
                  <a:srgbClr val="000000"/>
                </a:glow>
              </a:effectLst>
            </a:endParaRPr>
          </a:p>
        </p:txBody>
      </p:sp>
      <p:sp>
        <p:nvSpPr>
          <p:cNvPr id="22323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endParaRPr lang="en-US" sz="1800">
              <a:solidFill>
                <a:srgbClr val="FFCC00"/>
              </a:solidFill>
            </a:endParaRPr>
          </a:p>
        </p:txBody>
      </p:sp>
      <p:sp>
        <p:nvSpPr>
          <p:cNvPr id="6" name="Rectangle 2"/>
          <p:cNvSpPr txBox="1">
            <a:spLocks noChangeArrowheads="1"/>
          </p:cNvSpPr>
          <p:nvPr/>
        </p:nvSpPr>
        <p:spPr bwMode="auto">
          <a:xfrm>
            <a:off x="4174054" y="817972"/>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mr-IN" sz="4000" b="1" dirty="0">
                <a:solidFill>
                  <a:srgbClr val="FFFFFF"/>
                </a:solidFill>
                <a:effectLst>
                  <a:glow rad="317500">
                    <a:srgbClr val="000000"/>
                  </a:glow>
                </a:effectLst>
              </a:rPr>
              <a:t>…</a:t>
            </a:r>
            <a:r>
              <a:rPr lang="en-US" sz="4000" b="1" dirty="0">
                <a:solidFill>
                  <a:srgbClr val="FFFFFF"/>
                </a:solidFill>
                <a:effectLst>
                  <a:glow rad="317500">
                    <a:srgbClr val="000000"/>
                  </a:glow>
                </a:effectLst>
              </a:rPr>
              <a:t>leads to…</a:t>
            </a:r>
            <a:endParaRPr lang="en-US" b="1" dirty="0">
              <a:solidFill>
                <a:srgbClr val="FFFFFF"/>
              </a:solidFill>
              <a:effectLst>
                <a:glow rad="317500">
                  <a:srgbClr val="000000"/>
                </a:glow>
              </a:effectLst>
            </a:endParaRPr>
          </a:p>
        </p:txBody>
      </p:sp>
      <p:sp>
        <p:nvSpPr>
          <p:cNvPr id="7" name="Rectangle 2"/>
          <p:cNvSpPr txBox="1">
            <a:spLocks noChangeArrowheads="1"/>
          </p:cNvSpPr>
          <p:nvPr/>
        </p:nvSpPr>
        <p:spPr bwMode="auto">
          <a:xfrm>
            <a:off x="4174054" y="1628800"/>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en-US" sz="4000" b="1" dirty="0">
                <a:solidFill>
                  <a:srgbClr val="FFFFFF"/>
                </a:solidFill>
                <a:effectLst>
                  <a:glow rad="317500">
                    <a:srgbClr val="000000"/>
                  </a:glow>
                </a:effectLst>
              </a:rPr>
              <a:t>an idol mind…</a:t>
            </a:r>
            <a:endParaRPr lang="en-US" b="1" dirty="0">
              <a:solidFill>
                <a:srgbClr val="FFFFFF"/>
              </a:solidFill>
              <a:effectLst>
                <a:glow rad="317500">
                  <a:srgbClr val="000000"/>
                </a:glow>
              </a:effectLst>
            </a:endParaRPr>
          </a:p>
        </p:txBody>
      </p:sp>
    </p:spTree>
    <p:extLst>
      <p:ext uri="{BB962C8B-B14F-4D97-AF65-F5344CB8AC3E}">
        <p14:creationId xmlns:p14="http://schemas.microsoft.com/office/powerpoint/2010/main" val="767385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3236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5" y="115888"/>
            <a:ext cx="5440363"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800" b="1" dirty="0">
                <a:solidFill>
                  <a:srgbClr val="FFFFFF"/>
                </a:solidFill>
                <a:effectLst>
                  <a:glow rad="317500">
                    <a:schemeClr val="bg1"/>
                  </a:glow>
                </a:effectLst>
              </a:rPr>
              <a:t>Bath for Bathsheba</a:t>
            </a:r>
            <a:endParaRPr lang="en-US" sz="5400" b="1" dirty="0">
              <a:solidFill>
                <a:srgbClr val="FFFFFF"/>
              </a:solidFill>
              <a:effectLst>
                <a:glow rad="317500">
                  <a:schemeClr val="bg1"/>
                </a:glow>
              </a:effectLst>
            </a:endParaRPr>
          </a:p>
        </p:txBody>
      </p:sp>
    </p:spTree>
    <p:extLst>
      <p:ext uri="{BB962C8B-B14F-4D97-AF65-F5344CB8AC3E}">
        <p14:creationId xmlns:p14="http://schemas.microsoft.com/office/powerpoint/2010/main" val="363046709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829568"/>
          </a:xfrm>
        </p:spPr>
        <p:txBody>
          <a:bodyPr anchor="t"/>
          <a:lstStyle/>
          <a:p>
            <a:pPr algn="ctr" eaLnBrk="1" hangingPunct="1">
              <a:defRPr/>
            </a:pPr>
            <a:r>
              <a:rPr lang="en-US" sz="4000" b="1" dirty="0">
                <a:solidFill>
                  <a:srgbClr val="FFFFFF"/>
                </a:solidFill>
                <a:effectLst>
                  <a:glow rad="317500">
                    <a:schemeClr val="bg1"/>
                  </a:glow>
                </a:effectLst>
              </a:rPr>
              <a:t>The inevitable conclusion</a:t>
            </a:r>
            <a:endParaRPr lang="en-US" b="1" dirty="0">
              <a:solidFill>
                <a:srgbClr val="FFFFFF"/>
              </a:solidFill>
              <a:effectLst>
                <a:glow rad="317500">
                  <a:schemeClr val="bg1"/>
                </a:glow>
              </a:effectLst>
            </a:endParaRPr>
          </a:p>
        </p:txBody>
      </p:sp>
    </p:spTree>
    <p:extLst>
      <p:ext uri="{BB962C8B-B14F-4D97-AF65-F5344CB8AC3E}">
        <p14:creationId xmlns:p14="http://schemas.microsoft.com/office/powerpoint/2010/main" val="425336909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uriah-last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65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Text Box 5"/>
          <p:cNvSpPr txBox="1">
            <a:spLocks noChangeArrowheads="1"/>
          </p:cNvSpPr>
          <p:nvPr/>
        </p:nvSpPr>
        <p:spPr bwMode="auto">
          <a:xfrm>
            <a:off x="5436096" y="5334000"/>
            <a:ext cx="370790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200" b="1" dirty="0">
                <a:solidFill>
                  <a:srgbClr val="FFFFFF"/>
                </a:solidFill>
                <a:effectLst>
                  <a:glow rad="228600">
                    <a:srgbClr val="000000"/>
                  </a:glow>
                </a:effectLst>
                <a:cs typeface="Arial" charset="0"/>
              </a:rPr>
              <a:t>Uriah the Hittite and his wicked king, David</a:t>
            </a:r>
          </a:p>
        </p:txBody>
      </p:sp>
    </p:spTree>
    <p:extLst>
      <p:ext uri="{BB962C8B-B14F-4D97-AF65-F5344CB8AC3E}">
        <p14:creationId xmlns:p14="http://schemas.microsoft.com/office/powerpoint/2010/main" val="2758325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000" b="1" dirty="0">
                <a:solidFill>
                  <a:srgbClr val="FFFFFF"/>
                </a:solidFill>
                <a:effectLst>
                  <a:glow rad="317500">
                    <a:schemeClr val="bg1"/>
                  </a:glow>
                </a:effectLst>
              </a:rPr>
              <a:t>Uriah was killed along with several other Israelite soldiers</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11:17)</a:t>
            </a:r>
            <a:br>
              <a:rPr lang="en-US" sz="4000" b="1" dirty="0">
                <a:solidFill>
                  <a:srgbClr val="FFFFFF"/>
                </a:solidFill>
                <a:effectLst>
                  <a:glow rad="317500">
                    <a:schemeClr val="bg1"/>
                  </a:glow>
                </a:effectLst>
              </a:rPr>
            </a:br>
            <a:endParaRPr lang="en-US" b="1"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34581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612313" cy="796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en-US" sz="4000" b="1" dirty="0">
                <a:solidFill>
                  <a:srgbClr val="FFFFFF"/>
                </a:solidFill>
                <a:effectLst>
                  <a:glow rad="317500">
                    <a:schemeClr val="bg1"/>
                  </a:glow>
                </a:effectLst>
              </a:rPr>
              <a:t>The Heartache David Caused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defTabSz="914400" eaLnBrk="1" hangingPunct="1">
              <a:buClr>
                <a:srgbClr val="FF3399"/>
              </a:buClr>
              <a:buFontTx/>
              <a:buNone/>
              <a:defRPr/>
            </a:pPr>
            <a:r>
              <a:rPr lang="en-US" sz="2800" b="1" dirty="0">
                <a:solidFill>
                  <a:srgbClr val="FFFFFF"/>
                </a:solidFill>
                <a:effectLst>
                  <a:glow rad="317500">
                    <a:srgbClr val="000000"/>
                  </a:glow>
                </a:effectLst>
              </a:rPr>
              <a:t>Bathsheba Mourns Her Husband</a:t>
            </a:r>
            <a:endParaRPr lang="en-US" sz="1800" b="1" dirty="0">
              <a:solidFill>
                <a:srgbClr val="FFFFFF"/>
              </a:solidFill>
              <a:effectLst>
                <a:glow rad="317500">
                  <a:srgbClr val="000000"/>
                </a:glow>
              </a:effectLst>
            </a:endParaRPr>
          </a:p>
        </p:txBody>
      </p:sp>
      <p:sp>
        <p:nvSpPr>
          <p:cNvPr id="22835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endParaRPr lang="en-US" sz="1800">
              <a:solidFill>
                <a:srgbClr val="FFCC00"/>
              </a:solidFill>
            </a:endParaRPr>
          </a:p>
        </p:txBody>
      </p:sp>
    </p:spTree>
    <p:extLst>
      <p:ext uri="{BB962C8B-B14F-4D97-AF65-F5344CB8AC3E}">
        <p14:creationId xmlns:p14="http://schemas.microsoft.com/office/powerpoint/2010/main" val="99244809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12</a:t>
            </a:r>
          </a:p>
        </p:txBody>
      </p:sp>
    </p:spTree>
    <p:extLst>
      <p:ext uri="{BB962C8B-B14F-4D97-AF65-F5344CB8AC3E}">
        <p14:creationId xmlns:p14="http://schemas.microsoft.com/office/powerpoint/2010/main" val="171320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You are the man!</a:t>
            </a:r>
            <a:r>
              <a:rPr lang="ru-RU" sz="4000" b="1" i="1" dirty="0">
                <a:solidFill>
                  <a:srgbClr val="FFFFFF"/>
                </a:solidFill>
                <a:effectLst>
                  <a:glow rad="317500">
                    <a:schemeClr val="bg1"/>
                  </a:glow>
                </a:effectLst>
              </a:rPr>
              <a:t>"</a:t>
            </a:r>
            <a:endParaRPr lang="en-US" sz="4000" b="1" i="1"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5634038" cy="682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en-US" sz="3600" b="1" dirty="0">
                <a:solidFill>
                  <a:srgbClr val="FFFFFF"/>
                </a:solidFill>
                <a:effectLst>
                  <a:glow rad="317500">
                    <a:srgbClr val="000000"/>
                  </a:glow>
                </a:effectLst>
              </a:rPr>
              <a:t>Nathan rebukes David for his sins</a:t>
            </a:r>
            <a:br>
              <a:rPr lang="en-US" sz="3600" b="1" dirty="0">
                <a:solidFill>
                  <a:srgbClr val="FFFFFF"/>
                </a:solidFill>
                <a:effectLst>
                  <a:glow rad="317500">
                    <a:srgbClr val="000000"/>
                  </a:glow>
                </a:effectLst>
              </a:rPr>
            </a:br>
            <a:r>
              <a:rPr lang="en-US" sz="3600" b="1" dirty="0">
                <a:solidFill>
                  <a:srgbClr val="FFFFFF"/>
                </a:solidFill>
                <a:effectLst>
                  <a:glow rad="317500">
                    <a:srgbClr val="000000"/>
                  </a:glow>
                </a:effectLst>
              </a:rPr>
              <a:t>(12:1-12)</a:t>
            </a:r>
          </a:p>
        </p:txBody>
      </p:sp>
    </p:spTree>
    <p:extLst>
      <p:ext uri="{BB962C8B-B14F-4D97-AF65-F5344CB8AC3E}">
        <p14:creationId xmlns:p14="http://schemas.microsoft.com/office/powerpoint/2010/main" val="86620510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932040" y="0"/>
            <a:ext cx="3960440" cy="2636912"/>
          </a:xfrm>
        </p:spPr>
        <p:txBody>
          <a:bodyPr/>
          <a:lstStyle/>
          <a:p>
            <a:pPr algn="ctr" eaLnBrk="1" hangingPunct="1">
              <a:defRPr/>
            </a:pPr>
            <a:r>
              <a:rPr lang="en-US" sz="4000" b="1" i="1" dirty="0">
                <a:solidFill>
                  <a:srgbClr val="FFFFFF"/>
                </a:solidFill>
                <a:effectLst>
                  <a:glow rad="317500">
                    <a:schemeClr val="bg1"/>
                  </a:glow>
                </a:effectLst>
              </a:rPr>
              <a:t>Bathsheba</a:t>
            </a:r>
            <a:r>
              <a:rPr lang="uk-UA"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s baby dies</a:t>
            </a:r>
          </a:p>
        </p:txBody>
      </p:sp>
    </p:spTree>
    <p:extLst>
      <p:ext uri="{BB962C8B-B14F-4D97-AF65-F5344CB8AC3E}">
        <p14:creationId xmlns:p14="http://schemas.microsoft.com/office/powerpoint/2010/main" val="243795186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Their baby dies</a:t>
            </a:r>
          </a:p>
        </p:txBody>
      </p:sp>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defRPr/>
            </a:pPr>
            <a:r>
              <a:rPr lang="en-US" sz="3600" b="1" dirty="0">
                <a:solidFill>
                  <a:srgbClr val="FFFFFF"/>
                </a:solidFill>
                <a:effectLst>
                  <a:glow rad="317500">
                    <a:srgbClr val="000000"/>
                  </a:glow>
                </a:effectLst>
              </a:rPr>
              <a:t>God judges David</a:t>
            </a:r>
            <a:r>
              <a:rPr lang="uk-UA" sz="3600" b="1" dirty="0">
                <a:solidFill>
                  <a:srgbClr val="FFFFFF"/>
                </a:solidFill>
                <a:effectLst>
                  <a:glow rad="317500">
                    <a:srgbClr val="000000"/>
                  </a:glow>
                </a:effectLst>
              </a:rPr>
              <a:t>'</a:t>
            </a:r>
            <a:r>
              <a:rPr lang="en-US" sz="3600" b="1" dirty="0">
                <a:solidFill>
                  <a:srgbClr val="FFFFFF"/>
                </a:solidFill>
                <a:effectLst>
                  <a:glow rad="317500">
                    <a:srgbClr val="000000"/>
                  </a:glow>
                </a:effectLst>
              </a:rPr>
              <a:t>s family</a:t>
            </a:r>
            <a:br>
              <a:rPr lang="en-US" sz="3600" b="1" dirty="0">
                <a:solidFill>
                  <a:srgbClr val="FFFFFF"/>
                </a:solidFill>
                <a:effectLst>
                  <a:glow rad="317500">
                    <a:srgbClr val="000000"/>
                  </a:glow>
                </a:effectLst>
              </a:rPr>
            </a:br>
            <a:r>
              <a:rPr lang="en-US" sz="3600" b="1" dirty="0">
                <a:solidFill>
                  <a:srgbClr val="FFFFFF"/>
                </a:solidFill>
                <a:effectLst>
                  <a:glow rad="317500">
                    <a:srgbClr val="000000"/>
                  </a:glow>
                </a:effectLst>
              </a:rPr>
              <a:t>(12:1-12)</a:t>
            </a: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00563"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9843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David</a:t>
            </a: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16–31</a:t>
            </a: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
        <p:nvSpPr>
          <p:cNvPr id="235530" name="Title 1"/>
          <p:cNvSpPr>
            <a:spLocks noGrp="1"/>
          </p:cNvSpPr>
          <p:nvPr>
            <p:ph type="title"/>
          </p:nvPr>
        </p:nvSpPr>
        <p:spPr>
          <a:xfrm>
            <a:off x="0" y="6884615"/>
            <a:ext cx="9144000" cy="504825"/>
          </a:xfrm>
        </p:spPr>
        <p:txBody>
          <a:bodyPr/>
          <a:lstStyle/>
          <a:p>
            <a:r>
              <a:rPr lang="en-US" sz="3600" i="1">
                <a:solidFill>
                  <a:srgbClr val="FFFFFF"/>
                </a:solidFill>
                <a:latin typeface="Arial" charset="0"/>
                <a:ea typeface="ＭＳ Ｐゴシック" charset="0"/>
              </a:rPr>
              <a:t>Transition #3 from Saul to David</a:t>
            </a: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a:rPr>
              <a:t>Transition #3</a:t>
            </a:r>
          </a:p>
        </p:txBody>
      </p:sp>
    </p:spTree>
    <p:extLst>
      <p:ext uri="{BB962C8B-B14F-4D97-AF65-F5344CB8AC3E}">
        <p14:creationId xmlns:p14="http://schemas.microsoft.com/office/powerpoint/2010/main" val="21693436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Descendants of David</a:t>
            </a:r>
          </a:p>
        </p:txBody>
      </p:sp>
      <p:pic>
        <p:nvPicPr>
          <p:cNvPr id="23449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37563" cy="584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4" name="AutoShape 4"/>
          <p:cNvSpPr>
            <a:spLocks noChangeArrowheads="1"/>
          </p:cNvSpPr>
          <p:nvPr/>
        </p:nvSpPr>
        <p:spPr bwMode="auto">
          <a:xfrm>
            <a:off x="22860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5" name="AutoShape 5"/>
          <p:cNvSpPr>
            <a:spLocks noChangeArrowheads="1"/>
          </p:cNvSpPr>
          <p:nvPr/>
        </p:nvSpPr>
        <p:spPr bwMode="auto">
          <a:xfrm>
            <a:off x="10668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6" name="AutoShape 6"/>
          <p:cNvSpPr>
            <a:spLocks noChangeArrowheads="1"/>
          </p:cNvSpPr>
          <p:nvPr/>
        </p:nvSpPr>
        <p:spPr bwMode="auto">
          <a:xfrm>
            <a:off x="3429000" y="2743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7" name="AutoShape 7"/>
          <p:cNvSpPr>
            <a:spLocks noChangeArrowheads="1"/>
          </p:cNvSpPr>
          <p:nvPr/>
        </p:nvSpPr>
        <p:spPr bwMode="auto">
          <a:xfrm>
            <a:off x="6096000" y="22860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8" name="AutoShape 8"/>
          <p:cNvSpPr>
            <a:spLocks noChangeArrowheads="1"/>
          </p:cNvSpPr>
          <p:nvPr/>
        </p:nvSpPr>
        <p:spPr bwMode="auto">
          <a:xfrm>
            <a:off x="2971800" y="28194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2649" name="AutoShape 9"/>
          <p:cNvSpPr>
            <a:spLocks noChangeArrowheads="1"/>
          </p:cNvSpPr>
          <p:nvPr/>
        </p:nvSpPr>
        <p:spPr bwMode="auto">
          <a:xfrm>
            <a:off x="5410200" y="1219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12699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b="1" dirty="0">
                <a:solidFill>
                  <a:srgbClr val="FFFFFF"/>
                </a:solidFill>
                <a:effectLst>
                  <a:glow rad="317500">
                    <a:schemeClr val="bg1"/>
                  </a:glow>
                </a:effectLst>
              </a:rPr>
              <a:t>FAMILY TROUBLES</a:t>
            </a: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30"/>
          <p:cNvSpPr txBox="1">
            <a:spLocks noChangeArrowheads="1"/>
          </p:cNvSpPr>
          <p:nvPr/>
        </p:nvSpPr>
        <p:spPr bwMode="auto">
          <a:xfrm>
            <a:off x="971550" y="981075"/>
            <a:ext cx="7239000"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FFFFFF"/>
                </a:solidFill>
                <a:cs typeface="Arial" charset="0"/>
              </a:rPr>
              <a:t>SON of ADULTERY dies… (12:15-23)</a:t>
            </a:r>
          </a:p>
        </p:txBody>
      </p:sp>
      <p:sp>
        <p:nvSpPr>
          <p:cNvPr id="6" name="Text Box 1032"/>
          <p:cNvSpPr txBox="1">
            <a:spLocks noChangeArrowheads="1"/>
          </p:cNvSpPr>
          <p:nvPr/>
        </p:nvSpPr>
        <p:spPr bwMode="auto">
          <a:xfrm>
            <a:off x="3059832" y="2209800"/>
            <a:ext cx="6084168"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b="1" dirty="0">
                <a:solidFill>
                  <a:srgbClr val="FFFFFF"/>
                </a:solidFill>
                <a:effectLst>
                  <a:glow rad="228600">
                    <a:srgbClr val="000000"/>
                  </a:glow>
                </a:effectLst>
                <a:cs typeface="Arial" charset="0"/>
              </a:rPr>
              <a:t>STILL, GRACE of GOD… </a:t>
            </a:r>
          </a:p>
          <a:p>
            <a:pPr algn="ctr" defTabSz="914400" eaLnBrk="1" fontAlgn="base" hangingPunct="1">
              <a:spcBef>
                <a:spcPct val="0"/>
              </a:spcBef>
              <a:spcAft>
                <a:spcPct val="0"/>
              </a:spcAft>
              <a:defRPr/>
            </a:pPr>
            <a:r>
              <a:rPr lang="en-US" b="1" dirty="0">
                <a:solidFill>
                  <a:srgbClr val="FFFFFF"/>
                </a:solidFill>
                <a:effectLst>
                  <a:glow rad="228600">
                    <a:srgbClr val="000000"/>
                  </a:glow>
                </a:effectLst>
                <a:cs typeface="Arial" charset="0"/>
              </a:rPr>
              <a:t>David</a:t>
            </a:r>
            <a:r>
              <a:rPr lang="uk-UA" altLang="ja-JP" b="1" dirty="0">
                <a:solidFill>
                  <a:srgbClr val="FFFFFF"/>
                </a:solidFill>
                <a:effectLst>
                  <a:glow rad="228600">
                    <a:srgbClr val="000000"/>
                  </a:glow>
                </a:effectLst>
                <a:cs typeface="Arial" charset="0"/>
              </a:rPr>
              <a:t>'</a:t>
            </a:r>
            <a:r>
              <a:rPr lang="en-US" b="1" dirty="0">
                <a:solidFill>
                  <a:srgbClr val="FFFFFF"/>
                </a:solidFill>
                <a:effectLst>
                  <a:glow rad="228600">
                    <a:srgbClr val="000000"/>
                  </a:glow>
                </a:effectLst>
                <a:cs typeface="Arial" charset="0"/>
              </a:rPr>
              <a:t>s second son from Bathsheba is</a:t>
            </a:r>
          </a:p>
          <a:p>
            <a:pPr algn="ctr" defTabSz="914400" eaLnBrk="1" fontAlgn="base" hangingPunct="1">
              <a:spcBef>
                <a:spcPct val="0"/>
              </a:spcBef>
              <a:spcAft>
                <a:spcPct val="0"/>
              </a:spcAft>
              <a:defRPr/>
            </a:pPr>
            <a:r>
              <a:rPr lang="en-US" b="1" dirty="0">
                <a:solidFill>
                  <a:srgbClr val="FFFFFF"/>
                </a:solidFill>
                <a:effectLst>
                  <a:glow rad="228600">
                    <a:srgbClr val="000000"/>
                  </a:glow>
                </a:effectLst>
                <a:cs typeface="Arial" charset="0"/>
              </a:rPr>
              <a:t>named SOLOMON alias </a:t>
            </a:r>
            <a:r>
              <a:rPr lang="en-US" b="1" dirty="0" err="1">
                <a:solidFill>
                  <a:srgbClr val="FFFFFF"/>
                </a:solidFill>
                <a:effectLst>
                  <a:glow rad="228600">
                    <a:srgbClr val="000000"/>
                  </a:glow>
                </a:effectLst>
                <a:cs typeface="Arial" charset="0"/>
              </a:rPr>
              <a:t>Jedidiah</a:t>
            </a:r>
            <a:r>
              <a:rPr lang="en-US" b="1" dirty="0">
                <a:solidFill>
                  <a:srgbClr val="FFFFFF"/>
                </a:solidFill>
                <a:effectLst>
                  <a:glow rad="228600">
                    <a:srgbClr val="000000"/>
                  </a:glow>
                </a:effectLst>
                <a:cs typeface="Arial" charset="0"/>
              </a:rPr>
              <a:t>–</a:t>
            </a:r>
          </a:p>
          <a:p>
            <a:pPr algn="ctr" defTabSz="914400" eaLnBrk="1" fontAlgn="base" hangingPunct="1">
              <a:spcBef>
                <a:spcPct val="0"/>
              </a:spcBef>
              <a:spcAft>
                <a:spcPct val="0"/>
              </a:spcAft>
              <a:defRPr/>
            </a:pPr>
            <a:r>
              <a:rPr lang="ru-RU" altLang="ja-JP" b="1" dirty="0">
                <a:solidFill>
                  <a:srgbClr val="FFFFFF"/>
                </a:solidFill>
                <a:effectLst>
                  <a:glow rad="228600">
                    <a:srgbClr val="000000"/>
                  </a:glow>
                </a:effectLst>
                <a:cs typeface="Arial" charset="0"/>
              </a:rPr>
              <a:t>"</a:t>
            </a:r>
            <a:r>
              <a:rPr lang="en-US" b="1" dirty="0">
                <a:solidFill>
                  <a:srgbClr val="FFFFFF"/>
                </a:solidFill>
                <a:effectLst>
                  <a:glow rad="228600">
                    <a:srgbClr val="000000"/>
                  </a:glow>
                </a:effectLst>
                <a:cs typeface="Arial" charset="0"/>
              </a:rPr>
              <a:t>beloved of the L</a:t>
            </a:r>
            <a:r>
              <a:rPr lang="en-US" sz="2000" b="1" dirty="0">
                <a:solidFill>
                  <a:srgbClr val="FFFFFF"/>
                </a:solidFill>
                <a:effectLst>
                  <a:glow rad="228600">
                    <a:srgbClr val="000000"/>
                  </a:glow>
                </a:effectLst>
                <a:cs typeface="Arial" charset="0"/>
              </a:rPr>
              <a:t>ORD</a:t>
            </a:r>
            <a:r>
              <a:rPr lang="ru-RU" altLang="ja-JP" b="1" dirty="0">
                <a:solidFill>
                  <a:srgbClr val="FFFFFF"/>
                </a:solidFill>
                <a:effectLst>
                  <a:glow rad="228600">
                    <a:srgbClr val="000000"/>
                  </a:glow>
                </a:effectLst>
                <a:cs typeface="Arial" charset="0"/>
              </a:rPr>
              <a:t>"</a:t>
            </a:r>
            <a:r>
              <a:rPr lang="en-US" b="1" dirty="0">
                <a:solidFill>
                  <a:srgbClr val="FFFFFF"/>
                </a:solidFill>
                <a:effectLst>
                  <a:glow rad="228600">
                    <a:srgbClr val="000000"/>
                  </a:glow>
                </a:effectLst>
                <a:cs typeface="Arial" charset="0"/>
              </a:rPr>
              <a:t>—because the L</a:t>
            </a:r>
            <a:r>
              <a:rPr lang="en-US" sz="2000" b="1" dirty="0">
                <a:solidFill>
                  <a:srgbClr val="FFFFFF"/>
                </a:solidFill>
                <a:effectLst>
                  <a:glow rad="228600">
                    <a:srgbClr val="000000"/>
                  </a:glow>
                </a:effectLst>
                <a:cs typeface="Arial" charset="0"/>
              </a:rPr>
              <a:t>ORD</a:t>
            </a:r>
            <a:r>
              <a:rPr lang="en-US" b="1" dirty="0">
                <a:solidFill>
                  <a:srgbClr val="FFFFFF"/>
                </a:solidFill>
                <a:effectLst>
                  <a:glow rad="228600">
                    <a:srgbClr val="000000"/>
                  </a:glow>
                </a:effectLst>
                <a:cs typeface="Arial" charset="0"/>
              </a:rPr>
              <a:t> loved him</a:t>
            </a:r>
          </a:p>
          <a:p>
            <a:pPr algn="ctr" defTabSz="914400" eaLnBrk="1" fontAlgn="base" hangingPunct="1">
              <a:spcBef>
                <a:spcPct val="0"/>
              </a:spcBef>
              <a:spcAft>
                <a:spcPct val="0"/>
              </a:spcAft>
              <a:defRPr/>
            </a:pPr>
            <a:r>
              <a:rPr lang="en-US" b="1" dirty="0">
                <a:solidFill>
                  <a:srgbClr val="FFFFFF"/>
                </a:solidFill>
                <a:effectLst>
                  <a:glow rad="228600">
                    <a:srgbClr val="000000"/>
                  </a:glow>
                </a:effectLst>
                <a:cs typeface="Arial" charset="0"/>
              </a:rPr>
              <a:t>(12:24-25)</a:t>
            </a:r>
          </a:p>
        </p:txBody>
      </p:sp>
    </p:spTree>
    <p:extLst>
      <p:ext uri="{BB962C8B-B14F-4D97-AF65-F5344CB8AC3E}">
        <p14:creationId xmlns:p14="http://schemas.microsoft.com/office/powerpoint/2010/main" val="22642571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13</a:t>
            </a:r>
          </a:p>
        </p:txBody>
      </p:sp>
    </p:spTree>
    <p:extLst>
      <p:ext uri="{BB962C8B-B14F-4D97-AF65-F5344CB8AC3E}">
        <p14:creationId xmlns:p14="http://schemas.microsoft.com/office/powerpoint/2010/main" val="4058988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8"/>
            <a:ext cx="9251950" cy="664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967135"/>
          </a:xfrm>
        </p:spPr>
        <p:txBody>
          <a:bodyPr/>
          <a:lstStyle/>
          <a:p>
            <a:pPr algn="ctr" eaLnBrk="1" hangingPunct="1">
              <a:defRPr/>
            </a:pPr>
            <a:r>
              <a:rPr lang="en-US" sz="4000" b="1" dirty="0">
                <a:solidFill>
                  <a:srgbClr val="FFFFFF"/>
                </a:solidFill>
                <a:effectLst>
                  <a:glow rad="317500">
                    <a:schemeClr val="bg1"/>
                  </a:glow>
                </a:effectLst>
              </a:rPr>
              <a:t>Amnon &amp; Tamar</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4"/>
            <a:ext cx="8134672" cy="142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defTabSz="914400" eaLnBrk="1" hangingPunct="1">
              <a:buClr>
                <a:srgbClr val="FF3399"/>
              </a:buClr>
              <a:buFontTx/>
              <a:buNone/>
              <a:defRPr/>
            </a:pPr>
            <a:r>
              <a:rPr lang="en-US" sz="2800" b="1" dirty="0">
                <a:solidFill>
                  <a:srgbClr val="FFFFFF"/>
                </a:solidFill>
                <a:effectLst>
                  <a:glow rad="317500">
                    <a:srgbClr val="000000"/>
                  </a:glow>
                </a:effectLst>
              </a:rPr>
              <a:t>David was judged through the rape of his daughter via his son</a:t>
            </a:r>
            <a:endParaRPr lang="en-US" sz="1800" b="1" dirty="0">
              <a:solidFill>
                <a:srgbClr val="FFFFFF"/>
              </a:solidFill>
              <a:effectLst>
                <a:glow rad="317500">
                  <a:srgbClr val="000000"/>
                </a:glow>
              </a:effectLst>
            </a:endParaRPr>
          </a:p>
        </p:txBody>
      </p:sp>
    </p:spTree>
    <p:extLst>
      <p:ext uri="{BB962C8B-B14F-4D97-AF65-F5344CB8AC3E}">
        <p14:creationId xmlns:p14="http://schemas.microsoft.com/office/powerpoint/2010/main" val="1109848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p:spPr>
        <p:txBody>
          <a:bodyPr/>
          <a:lstStyle/>
          <a:p>
            <a:pPr algn="ctr" eaLnBrk="1" hangingPunct="1">
              <a:defRPr/>
            </a:pPr>
            <a:r>
              <a:rPr lang="en-US" sz="3600" b="1" dirty="0">
                <a:solidFill>
                  <a:srgbClr val="FFFFFF"/>
                </a:solidFill>
                <a:effectLst>
                  <a:glow rad="317500">
                    <a:schemeClr val="bg1"/>
                  </a:glow>
                </a:effectLst>
              </a:rPr>
              <a:t>But Amnon</a:t>
            </a:r>
            <a:r>
              <a:rPr lang="uk-UA" sz="3600" b="1" dirty="0">
                <a:solidFill>
                  <a:srgbClr val="FFFFFF"/>
                </a:solidFill>
                <a:effectLst>
                  <a:glow rad="317500">
                    <a:schemeClr val="bg1"/>
                  </a:glow>
                </a:effectLst>
              </a:rPr>
              <a:t>'</a:t>
            </a:r>
            <a:r>
              <a:rPr lang="en-US" sz="3600" b="1" dirty="0">
                <a:solidFill>
                  <a:srgbClr val="FFFFFF"/>
                </a:solidFill>
                <a:effectLst>
                  <a:glow rad="317500">
                    <a:schemeClr val="bg1"/>
                  </a:glow>
                </a:effectLst>
              </a:rPr>
              <a:t>s half-brother Absalom was full brother to Tamar</a:t>
            </a:r>
            <a:endParaRPr lang="en-US" sz="4000" b="1" dirty="0">
              <a:solidFill>
                <a:srgbClr val="FFFFFF"/>
              </a:solidFill>
              <a:effectLst>
                <a:glow rad="317500">
                  <a:schemeClr val="bg1"/>
                </a:glow>
              </a:effectLst>
            </a:endParaRP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5"/>
            <a:ext cx="9142413"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52120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084263"/>
            <a:ext cx="9167813" cy="673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sz="3600" b="1" dirty="0">
                <a:solidFill>
                  <a:srgbClr val="FFFFFF"/>
                </a:solidFill>
                <a:effectLst>
                  <a:glow rad="317500">
                    <a:schemeClr val="bg1"/>
                  </a:glow>
                </a:effectLst>
              </a:rPr>
              <a:t>Absalom killed Amnon two years later</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50137854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4"/>
            <a:ext cx="9144000" cy="1124744"/>
          </a:xfrm>
        </p:spPr>
        <p:txBody>
          <a:bodyPr/>
          <a:lstStyle/>
          <a:p>
            <a:pPr algn="ctr" eaLnBrk="1" hangingPunct="1">
              <a:defRPr/>
            </a:pPr>
            <a:r>
              <a:rPr lang="en-US" sz="3600" b="1" dirty="0">
                <a:solidFill>
                  <a:srgbClr val="FFFFFF"/>
                </a:solidFill>
                <a:effectLst>
                  <a:glow rad="317500">
                    <a:schemeClr val="bg1"/>
                  </a:glow>
                </a:effectLst>
              </a:rPr>
              <a:t>David mourns death of Amnon </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(2 Samuel 13:37)</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282836494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14</a:t>
            </a:r>
          </a:p>
        </p:txBody>
      </p:sp>
    </p:spTree>
    <p:extLst>
      <p:ext uri="{BB962C8B-B14F-4D97-AF65-F5344CB8AC3E}">
        <p14:creationId xmlns:p14="http://schemas.microsoft.com/office/powerpoint/2010/main" val="437350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en-US" sz="3600" b="1" dirty="0">
                <a:solidFill>
                  <a:srgbClr val="FFFFFF"/>
                </a:solidFill>
                <a:effectLst>
                  <a:glow rad="317500">
                    <a:schemeClr val="bg1"/>
                  </a:glow>
                </a:effectLst>
              </a:rPr>
              <a:t>The Wise Woman of Tekoa (2 Samuel 14)</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426998438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15</a:t>
            </a:r>
          </a:p>
        </p:txBody>
      </p:sp>
    </p:spTree>
    <p:extLst>
      <p:ext uri="{BB962C8B-B14F-4D97-AF65-F5344CB8AC3E}">
        <p14:creationId xmlns:p14="http://schemas.microsoft.com/office/powerpoint/2010/main" val="2984128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b="1">
                <a:solidFill>
                  <a:srgbClr val="FFFFFF"/>
                </a:solidFill>
                <a:effectLst>
                  <a:glow rad="228600">
                    <a:schemeClr val="tx1"/>
                  </a:glow>
                </a:effectLst>
                <a:latin typeface="Arial" charset="0"/>
                <a:ea typeface="ＭＳ Ｐゴシック" charset="0"/>
              </a:rPr>
              <a:t>How will David respond?</a:t>
            </a:r>
          </a:p>
        </p:txBody>
      </p:sp>
    </p:spTree>
    <p:extLst>
      <p:ext uri="{BB962C8B-B14F-4D97-AF65-F5344CB8AC3E}">
        <p14:creationId xmlns:p14="http://schemas.microsoft.com/office/powerpoint/2010/main" val="1745795877"/>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0" name="Text Box 1030"/>
          <p:cNvSpPr txBox="1">
            <a:spLocks noChangeArrowheads="1"/>
          </p:cNvSpPr>
          <p:nvPr/>
        </p:nvSpPr>
        <p:spPr bwMode="auto">
          <a:xfrm>
            <a:off x="251520" y="2132856"/>
            <a:ext cx="286543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dirty="0">
                <a:solidFill>
                  <a:srgbClr val="FFFFFF"/>
                </a:solidFill>
                <a:effectLst>
                  <a:glow rad="266700">
                    <a:srgbClr val="000000">
                      <a:alpha val="75000"/>
                    </a:srgbClr>
                  </a:glow>
                </a:effectLst>
                <a:cs typeface="Arial" charset="0"/>
              </a:rPr>
              <a:t>ABSALOM</a:t>
            </a:r>
          </a:p>
        </p:txBody>
      </p:sp>
      <p:sp>
        <p:nvSpPr>
          <p:cNvPr id="62471" name="Rectangle 1031"/>
          <p:cNvSpPr>
            <a:spLocks noChangeArrowheads="1"/>
          </p:cNvSpPr>
          <p:nvPr/>
        </p:nvSpPr>
        <p:spPr bwMode="auto">
          <a:xfrm>
            <a:off x="251520" y="3581028"/>
            <a:ext cx="196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defRPr/>
            </a:pPr>
            <a:r>
              <a:rPr lang="en-US" sz="4000" b="1" dirty="0">
                <a:solidFill>
                  <a:srgbClr val="FFFFFF"/>
                </a:solidFill>
                <a:effectLst>
                  <a:glow rad="266700">
                    <a:srgbClr val="000000">
                      <a:alpha val="75000"/>
                    </a:srgbClr>
                  </a:glow>
                </a:effectLst>
                <a:latin typeface="Arial" charset="0"/>
                <a:ea typeface="ＭＳ Ｐゴシック" charset="0"/>
                <a:cs typeface="Arial" charset="0"/>
              </a:rPr>
              <a:t>SHEBA</a:t>
            </a:r>
          </a:p>
        </p:txBody>
      </p:sp>
      <p:sp>
        <p:nvSpPr>
          <p:cNvPr id="62472" name="Rectangle 1032"/>
          <p:cNvSpPr>
            <a:spLocks noChangeArrowheads="1"/>
          </p:cNvSpPr>
          <p:nvPr/>
        </p:nvSpPr>
        <p:spPr bwMode="auto">
          <a:xfrm>
            <a:off x="251520" y="5029200"/>
            <a:ext cx="8486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defRPr/>
            </a:pPr>
            <a:r>
              <a:rPr lang="en-US" sz="4000" b="1" dirty="0">
                <a:solidFill>
                  <a:srgbClr val="FFFFFF"/>
                </a:solidFill>
                <a:effectLst>
                  <a:glow rad="266700">
                    <a:srgbClr val="000000">
                      <a:alpha val="75000"/>
                    </a:srgbClr>
                  </a:glow>
                </a:effectLst>
                <a:latin typeface="Arial" charset="0"/>
                <a:ea typeface="ＭＳ Ｐゴシック" charset="0"/>
                <a:cs typeface="Arial" charset="0"/>
              </a:rPr>
              <a:t>ADONIJAH, later in Solomon</a:t>
            </a:r>
            <a:r>
              <a:rPr lang="uk-UA" altLang="ja-JP" sz="4000" b="1" dirty="0">
                <a:solidFill>
                  <a:srgbClr val="FFFFFF"/>
                </a:solidFill>
                <a:effectLst>
                  <a:glow rad="266700">
                    <a:srgbClr val="000000">
                      <a:alpha val="75000"/>
                    </a:srgbClr>
                  </a:glow>
                </a:effectLst>
                <a:latin typeface="Arial" charset="0"/>
                <a:ea typeface="ＭＳ Ｐゴシック" charset="0"/>
                <a:cs typeface="Arial" charset="0"/>
              </a:rPr>
              <a:t>'</a:t>
            </a:r>
            <a:r>
              <a:rPr lang="en-US" sz="4000" b="1" dirty="0">
                <a:solidFill>
                  <a:srgbClr val="FFFFFF"/>
                </a:solidFill>
                <a:effectLst>
                  <a:glow rad="266700">
                    <a:srgbClr val="000000">
                      <a:alpha val="75000"/>
                    </a:srgbClr>
                  </a:glow>
                </a:effectLst>
                <a:latin typeface="Arial" charset="0"/>
                <a:ea typeface="ＭＳ Ｐゴシック" charset="0"/>
                <a:cs typeface="Arial" charset="0"/>
              </a:rPr>
              <a:t>s era</a:t>
            </a:r>
          </a:p>
        </p:txBody>
      </p:sp>
      <p:sp>
        <p:nvSpPr>
          <p:cNvPr id="241669" name="Text Box 1034"/>
          <p:cNvSpPr txBox="1">
            <a:spLocks noChangeArrowheads="1"/>
          </p:cNvSpPr>
          <p:nvPr/>
        </p:nvSpPr>
        <p:spPr bwMode="auto">
          <a:xfrm>
            <a:off x="1631950" y="307975"/>
            <a:ext cx="5929313" cy="13112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000" b="1">
                <a:solidFill>
                  <a:srgbClr val="FF0000"/>
                </a:solidFill>
                <a:cs typeface="Arial" charset="0"/>
              </a:rPr>
              <a:t>POLITICAL TROUBLES</a:t>
            </a:r>
          </a:p>
          <a:p>
            <a:pPr algn="ctr" defTabSz="914400" eaLnBrk="1" fontAlgn="base" hangingPunct="1">
              <a:spcBef>
                <a:spcPct val="0"/>
              </a:spcBef>
              <a:spcAft>
                <a:spcPct val="0"/>
              </a:spcAft>
            </a:pPr>
            <a:r>
              <a:rPr lang="en-US" sz="4000" b="1">
                <a:solidFill>
                  <a:srgbClr val="FF0000"/>
                </a:solidFill>
                <a:cs typeface="Arial" charset="0"/>
              </a:rPr>
              <a:t>(2 Samuel 15–20)</a:t>
            </a:r>
          </a:p>
        </p:txBody>
      </p:sp>
      <p:sp>
        <p:nvSpPr>
          <p:cNvPr id="241670" name="Text Box 1036"/>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213</a:t>
            </a:r>
          </a:p>
        </p:txBody>
      </p:sp>
    </p:spTree>
    <p:extLst>
      <p:ext uri="{BB962C8B-B14F-4D97-AF65-F5344CB8AC3E}">
        <p14:creationId xmlns:p14="http://schemas.microsoft.com/office/powerpoint/2010/main" val="3953609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5435600" y="3213100"/>
            <a:ext cx="3387725" cy="3387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3600" dirty="0">
                <a:solidFill>
                  <a:srgbClr val="FFFFFF"/>
                </a:solidFill>
                <a:latin typeface="Arial"/>
                <a:ea typeface="ＭＳ Ｐゴシック" charset="0"/>
                <a:cs typeface="Arial"/>
              </a:rPr>
              <a:t>ABSALOM, David</a:t>
            </a:r>
            <a:r>
              <a:rPr lang="uk-UA" sz="3600" dirty="0">
                <a:solidFill>
                  <a:srgbClr val="FFFFFF"/>
                </a:solidFill>
                <a:latin typeface="Arial"/>
                <a:ea typeface="ＭＳ Ｐゴシック" charset="0"/>
                <a:cs typeface="Arial"/>
              </a:rPr>
              <a:t>'</a:t>
            </a:r>
            <a:r>
              <a:rPr lang="en-US" sz="3600" dirty="0">
                <a:solidFill>
                  <a:srgbClr val="FFFFFF"/>
                </a:solidFill>
                <a:latin typeface="Arial"/>
                <a:ea typeface="ＭＳ Ｐゴシック" charset="0"/>
                <a:cs typeface="Arial"/>
              </a:rPr>
              <a:t>s handsome and </a:t>
            </a:r>
          </a:p>
          <a:p>
            <a:pPr defTabSz="914400" fontAlgn="base">
              <a:spcBef>
                <a:spcPct val="0"/>
              </a:spcBef>
              <a:spcAft>
                <a:spcPct val="0"/>
              </a:spcAft>
              <a:defRPr/>
            </a:pPr>
            <a:r>
              <a:rPr lang="en-US" sz="3600" dirty="0">
                <a:solidFill>
                  <a:srgbClr val="FFFFFF"/>
                </a:solidFill>
                <a:latin typeface="Arial"/>
                <a:ea typeface="ＭＳ Ｐゴシック" charset="0"/>
                <a:cs typeface="Arial"/>
              </a:rPr>
              <a:t>likeable son… still rebels against him.</a:t>
            </a:r>
          </a:p>
        </p:txBody>
      </p:sp>
      <p:pic>
        <p:nvPicPr>
          <p:cNvPr id="242690" name="Picture 9" descr="II SAMUEL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80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00563" y="0"/>
            <a:ext cx="2447925"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3926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5003800" y="0"/>
            <a:ext cx="4140200" cy="6858000"/>
          </a:xfrm>
        </p:spPr>
        <p:txBody>
          <a:bodyPr/>
          <a:lstStyle/>
          <a:p>
            <a:pPr eaLnBrk="1" hangingPunct="1"/>
            <a:r>
              <a:rPr lang="en-US" sz="3200" b="1">
                <a:solidFill>
                  <a:srgbClr val="FFFFFF"/>
                </a:solidFill>
                <a:latin typeface="Arial" charset="0"/>
              </a:rPr>
              <a:t>What kind of king will David become when he later has the same power as Saul?  How will he respond to the third king, Absalom?</a:t>
            </a:r>
            <a:endParaRPr lang="en-US" sz="3200" b="1" i="1">
              <a:solidFill>
                <a:srgbClr val="FFFFFF"/>
              </a:solidFill>
              <a:latin typeface="Arial" charset="0"/>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76"/>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en-US" b="1" kern="0">
                <a:solidFill>
                  <a:srgbClr val="FFFFFF"/>
                </a:solidFill>
              </a:rPr>
              <a:t>199</a:t>
            </a:r>
          </a:p>
        </p:txBody>
      </p:sp>
      <p:sp>
        <p:nvSpPr>
          <p:cNvPr id="6"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defTabSz="914400" eaLnBrk="1" hangingPunct="1"/>
            <a:r>
              <a:rPr lang="en-US" b="1">
                <a:solidFill>
                  <a:srgbClr val="FFFFFF"/>
                </a:solidFill>
                <a:latin typeface="Arial" charset="0"/>
              </a:rPr>
              <a:t>A TALE OF</a:t>
            </a:r>
          </a:p>
          <a:p>
            <a:pPr algn="ctr" defTabSz="914400" eaLnBrk="1" hangingPunct="1"/>
            <a:r>
              <a:rPr lang="en-US" b="1">
                <a:solidFill>
                  <a:srgbClr val="FFFFFF"/>
                </a:solidFill>
                <a:latin typeface="Arial" charset="0"/>
              </a:rPr>
              <a:t>THREE KINGS</a:t>
            </a:r>
            <a:br>
              <a:rPr lang="en-US" b="1">
                <a:solidFill>
                  <a:srgbClr val="FFFFFF"/>
                </a:solidFill>
                <a:latin typeface="Arial" charset="0"/>
              </a:rPr>
            </a:br>
            <a:r>
              <a:rPr lang="en-US" sz="3200" b="1" i="1">
                <a:solidFill>
                  <a:srgbClr val="FFFFFF"/>
                </a:solidFill>
                <a:latin typeface="Arial" charset="0"/>
              </a:rPr>
              <a:t>A study in brokeness</a:t>
            </a:r>
            <a:endParaRPr lang="en-US" b="1">
              <a:solidFill>
                <a:srgbClr val="FFFFFF"/>
              </a:solidFill>
              <a:latin typeface="Arial" charset="0"/>
            </a:endParaRPr>
          </a:p>
        </p:txBody>
      </p:sp>
    </p:spTree>
    <p:extLst>
      <p:ext uri="{BB962C8B-B14F-4D97-AF65-F5344CB8AC3E}">
        <p14:creationId xmlns:p14="http://schemas.microsoft.com/office/powerpoint/2010/main" val="365705789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5"/>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title"/>
          </p:nvPr>
        </p:nvSpPr>
        <p:spPr>
          <a:xfrm>
            <a:off x="144463" y="0"/>
            <a:ext cx="7163841" cy="3500438"/>
          </a:xfrm>
        </p:spPr>
        <p:txBody>
          <a:bodyPr anchor="t"/>
          <a:lstStyle/>
          <a:p>
            <a:pPr eaLnBrk="1" hangingPunct="1"/>
            <a:r>
              <a:rPr lang="ru-RU" sz="2400" b="1">
                <a:solidFill>
                  <a:srgbClr val="FFFFFF"/>
                </a:solidFill>
                <a:latin typeface="Arial" charset="0"/>
              </a:rPr>
              <a:t>"</a:t>
            </a:r>
            <a:r>
              <a:rPr lang="en-US" altLang="ja-JP" sz="2400" b="1">
                <a:solidFill>
                  <a:srgbClr val="FFFFFF"/>
                </a:solidFill>
                <a:latin typeface="Arial" charset="0"/>
              </a:rPr>
              <a:t>David and Zadok were alone once more. </a:t>
            </a:r>
            <a:r>
              <a:rPr lang="uk-UA" sz="2400" b="1">
                <a:solidFill>
                  <a:srgbClr val="FFFFFF"/>
                </a:solidFill>
                <a:latin typeface="Arial" charset="0"/>
              </a:rPr>
              <a:t>'</a:t>
            </a:r>
            <a:r>
              <a:rPr lang="en-US" altLang="ja-JP" sz="2400" b="1">
                <a:solidFill>
                  <a:srgbClr val="FFFFFF"/>
                </a:solidFill>
                <a:latin typeface="Arial" charset="0"/>
              </a:rPr>
              <a:t>And now, what will you do, David? In your youth, you spoke no word against an unworthy king. What will you do now with an equally unworthy youth?</a:t>
            </a:r>
            <a:r>
              <a:rPr lang="uk-UA" sz="2400" b="1">
                <a:solidFill>
                  <a:srgbClr val="FFFFFF"/>
                </a:solidFill>
                <a:latin typeface="Arial" charset="0"/>
              </a:rPr>
              <a:t>'</a:t>
            </a:r>
            <a:r>
              <a:rPr lang="en-US" altLang="ja-JP" sz="2400" b="1">
                <a:solidFill>
                  <a:srgbClr val="FFFFFF"/>
                </a:solidFill>
                <a:latin typeface="Arial" charset="0"/>
              </a:rPr>
              <a:t> </a:t>
            </a:r>
            <a:r>
              <a:rPr lang="uk-UA" sz="2400" b="1">
                <a:solidFill>
                  <a:srgbClr val="FFFFFF"/>
                </a:solidFill>
                <a:latin typeface="Arial" charset="0"/>
              </a:rPr>
              <a:t>'</a:t>
            </a:r>
            <a:r>
              <a:rPr lang="en-US" altLang="ja-JP" sz="2400" b="1">
                <a:solidFill>
                  <a:srgbClr val="FFFFFF"/>
                </a:solidFill>
                <a:latin typeface="Arial" charset="0"/>
              </a:rPr>
              <a:t>As I said,</a:t>
            </a:r>
            <a:r>
              <a:rPr lang="uk-UA" sz="2400" b="1">
                <a:solidFill>
                  <a:srgbClr val="FFFFFF"/>
                </a:solidFill>
                <a:latin typeface="Arial" charset="0"/>
              </a:rPr>
              <a:t>'</a:t>
            </a:r>
            <a:r>
              <a:rPr lang="en-US" altLang="ja-JP" sz="2400" b="1">
                <a:solidFill>
                  <a:srgbClr val="FFFFFF"/>
                </a:solidFill>
                <a:latin typeface="Arial" charset="0"/>
              </a:rPr>
              <a:t> replied David, </a:t>
            </a:r>
            <a:r>
              <a:rPr lang="uk-UA" sz="2400" b="1">
                <a:solidFill>
                  <a:srgbClr val="FFFFFF"/>
                </a:solidFill>
                <a:latin typeface="Arial" charset="0"/>
              </a:rPr>
              <a:t>'</a:t>
            </a:r>
            <a:r>
              <a:rPr lang="en-US" altLang="ja-JP" sz="2400" b="1">
                <a:solidFill>
                  <a:srgbClr val="FFFFFF"/>
                </a:solidFill>
                <a:latin typeface="Arial" charset="0"/>
              </a:rPr>
              <a:t>These are the times I hate the most, Zadok. Nonetheless, against all reason, I judge my own heart first and rule against its interests. </a:t>
            </a:r>
            <a:br>
              <a:rPr lang="en-US" altLang="ja-JP" sz="2400" b="1">
                <a:solidFill>
                  <a:srgbClr val="FFFFFF"/>
                </a:solidFill>
                <a:latin typeface="Arial" charset="0"/>
              </a:rPr>
            </a:br>
            <a:r>
              <a:rPr lang="en-US" altLang="ja-JP" sz="2400" b="1">
                <a:solidFill>
                  <a:srgbClr val="FFFFFF"/>
                </a:solidFill>
                <a:latin typeface="Arial" charset="0"/>
              </a:rPr>
              <a:t>I will do what I did under Saul.</a:t>
            </a:r>
            <a:endParaRPr lang="en-US" sz="2400" b="1" i="1">
              <a:solidFill>
                <a:srgbClr val="FFFFFF"/>
              </a:solidFill>
              <a:latin typeface="Arial" charset="0"/>
            </a:endParaRPr>
          </a:p>
        </p:txBody>
      </p:sp>
      <p:sp>
        <p:nvSpPr>
          <p:cNvPr id="6" name="Rectangle 2"/>
          <p:cNvSpPr txBox="1">
            <a:spLocks noChangeArrowheads="1"/>
          </p:cNvSpPr>
          <p:nvPr/>
        </p:nvSpPr>
        <p:spPr bwMode="auto">
          <a:xfrm>
            <a:off x="144463" y="3284538"/>
            <a:ext cx="4516437"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defTabSz="914400" eaLnBrk="1" hangingPunct="1">
              <a:defRPr/>
            </a:pPr>
            <a:r>
              <a:rPr lang="en-US" sz="2400" b="1" dirty="0">
                <a:solidFill>
                  <a:srgbClr val="FFFFFF"/>
                </a:solidFill>
                <a:latin typeface="Arial" charset="0"/>
              </a:rPr>
              <a:t>I will leave the destiny of the kingdom in God</a:t>
            </a:r>
            <a:r>
              <a:rPr lang="uk-UA" sz="2400" b="1" dirty="0">
                <a:solidFill>
                  <a:srgbClr val="FFFFFF"/>
                </a:solidFill>
                <a:latin typeface="Arial" charset="0"/>
              </a:rPr>
              <a:t>'</a:t>
            </a:r>
            <a:r>
              <a:rPr lang="en-US" sz="2400" b="1" dirty="0">
                <a:solidFill>
                  <a:srgbClr val="FFFFFF"/>
                </a:solidFill>
                <a:latin typeface="Arial" charset="0"/>
              </a:rPr>
              <a:t>s hands alone. Perhaps he is finished with me. Perhaps I have sinned too greatly and am no longer worthy to lead. Only God knows if that is true, and it seems he will not tell.</a:t>
            </a:r>
            <a:r>
              <a:rPr lang="ru-RU" sz="2400" b="1" dirty="0">
                <a:solidFill>
                  <a:srgbClr val="FFFFFF"/>
                </a:solidFill>
                <a:latin typeface="Arial" charset="0"/>
              </a:rPr>
              <a:t>"</a:t>
            </a:r>
            <a:br>
              <a:rPr lang="en-US" sz="2400" b="1" dirty="0">
                <a:solidFill>
                  <a:srgbClr val="FFFFFF"/>
                </a:solidFill>
                <a:latin typeface="Arial" charset="0"/>
              </a:rPr>
            </a:br>
            <a:endParaRPr lang="en-US" sz="1050" b="1" dirty="0">
              <a:solidFill>
                <a:srgbClr val="FFFFFF"/>
              </a:solidFill>
              <a:latin typeface="Arial" charset="0"/>
            </a:endParaRPr>
          </a:p>
          <a:p>
            <a:pPr defTabSz="914400" eaLnBrk="1" hangingPunct="1">
              <a:defRPr/>
            </a:pPr>
            <a:r>
              <a:rPr lang="en-US" sz="1600" b="1" dirty="0">
                <a:solidFill>
                  <a:srgbClr val="FFFFFF"/>
                </a:solidFill>
                <a:latin typeface="Arial" charset="0"/>
              </a:rPr>
              <a:t>—Gene Edwards, </a:t>
            </a:r>
            <a:r>
              <a:rPr lang="en-US" sz="1600" b="1" i="1" dirty="0">
                <a:solidFill>
                  <a:srgbClr val="FFFFFF"/>
                </a:solidFill>
                <a:latin typeface="Arial" charset="0"/>
              </a:rPr>
              <a:t>A Tale of Three Kings</a:t>
            </a:r>
            <a:r>
              <a:rPr lang="en-US" sz="1600" b="1" dirty="0">
                <a:solidFill>
                  <a:srgbClr val="FFFFFF"/>
                </a:solidFill>
                <a:latin typeface="Arial" charset="0"/>
              </a:rPr>
              <a:t>, 93</a:t>
            </a:r>
            <a:endParaRPr lang="en-US" sz="1600" b="1" i="1" dirty="0">
              <a:solidFill>
                <a:srgbClr val="FFFFFF"/>
              </a:solidFill>
              <a:latin typeface="Arial" charset="0"/>
            </a:endParaRPr>
          </a:p>
        </p:txBody>
      </p:sp>
    </p:spTree>
    <p:extLst>
      <p:ext uri="{BB962C8B-B14F-4D97-AF65-F5344CB8AC3E}">
        <p14:creationId xmlns:p14="http://schemas.microsoft.com/office/powerpoint/2010/main" val="208651304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634206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Text Box 5"/>
          <p:cNvSpPr txBox="1">
            <a:spLocks noChangeArrowheads="1"/>
          </p:cNvSpPr>
          <p:nvPr/>
        </p:nvSpPr>
        <p:spPr bwMode="auto">
          <a:xfrm>
            <a:off x="6372225" y="5876925"/>
            <a:ext cx="27733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FFFFFF"/>
                </a:solidFill>
              </a:rPr>
              <a:t>Tyndale</a:t>
            </a:r>
            <a:r>
              <a:rPr lang="uk-UA" altLang="ja-JP" sz="1800">
                <a:solidFill>
                  <a:srgbClr val="FFFFFF"/>
                </a:solidFill>
              </a:rPr>
              <a:t>'</a:t>
            </a:r>
            <a:r>
              <a:rPr lang="en-US" sz="1800">
                <a:solidFill>
                  <a:srgbClr val="FFFFFF"/>
                </a:solidFill>
              </a:rPr>
              <a:t>s </a:t>
            </a:r>
            <a:r>
              <a:rPr lang="en-US" sz="1800" i="1">
                <a:solidFill>
                  <a:srgbClr val="FFFFFF"/>
                </a:solidFill>
              </a:rPr>
              <a:t>Life Application Bible, NIV</a:t>
            </a:r>
            <a:endParaRPr lang="en-US" sz="1800">
              <a:solidFill>
                <a:srgbClr val="FFFFFF"/>
              </a:solidFill>
            </a:endParaRPr>
          </a:p>
        </p:txBody>
      </p:sp>
    </p:spTree>
    <p:extLst>
      <p:ext uri="{BB962C8B-B14F-4D97-AF65-F5344CB8AC3E}">
        <p14:creationId xmlns:p14="http://schemas.microsoft.com/office/powerpoint/2010/main" val="1021726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5651500" y="0"/>
            <a:ext cx="3241675" cy="6858000"/>
          </a:xfrm>
        </p:spPr>
        <p:txBody>
          <a:bodyPr/>
          <a:lstStyle/>
          <a:p>
            <a:pPr eaLnBrk="1" hangingPunct="1"/>
            <a:r>
              <a:rPr lang="en-US" sz="3200" b="1">
                <a:solidFill>
                  <a:srgbClr val="FFFFFF"/>
                </a:solidFill>
                <a:latin typeface="Arial" charset="0"/>
              </a:rPr>
              <a:t>David had to flee to the wilderness to avoid war between him and Absalom. He wept in the Kidron Valley.</a:t>
            </a:r>
            <a:br>
              <a:rPr lang="en-US" sz="3200" b="1">
                <a:solidFill>
                  <a:srgbClr val="FFFFFF"/>
                </a:solidFill>
                <a:latin typeface="Arial" charset="0"/>
              </a:rPr>
            </a:br>
            <a:br>
              <a:rPr lang="en-US" sz="3200" b="1">
                <a:solidFill>
                  <a:srgbClr val="FFFFFF"/>
                </a:solidFill>
                <a:latin typeface="Arial" charset="0"/>
              </a:rPr>
            </a:br>
            <a:r>
              <a:rPr lang="en-US" sz="3200" b="1" i="1">
                <a:solidFill>
                  <a:srgbClr val="FFFFFF"/>
                </a:solidFill>
                <a:latin typeface="Arial" charset="0"/>
              </a:rPr>
              <a:t>2 Samuel 15</a:t>
            </a:r>
          </a:p>
        </p:txBody>
      </p:sp>
      <p:pic>
        <p:nvPicPr>
          <p:cNvPr id="246786" name="Picture 7" descr="II SAMUEL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3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72402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16</a:t>
            </a:r>
          </a:p>
        </p:txBody>
      </p:sp>
    </p:spTree>
    <p:extLst>
      <p:ext uri="{BB962C8B-B14F-4D97-AF65-F5344CB8AC3E}">
        <p14:creationId xmlns:p14="http://schemas.microsoft.com/office/powerpoint/2010/main" val="10137020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1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085184"/>
            <a:ext cx="9144000" cy="165618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Shimei</a:t>
            </a:r>
            <a:r>
              <a:rPr lang="en-US" sz="3600" b="1" dirty="0">
                <a:solidFill>
                  <a:srgbClr val="FFFFFF"/>
                </a:solidFill>
                <a:effectLst>
                  <a:glow rad="317500">
                    <a:schemeClr val="bg1"/>
                  </a:glow>
                </a:effectLst>
              </a:rPr>
              <a:t> opposed David by throwing stones at him.  However, David refused to punish </a:t>
            </a:r>
            <a:r>
              <a:rPr lang="en-US" sz="3600" b="1" dirty="0" err="1">
                <a:solidFill>
                  <a:srgbClr val="FFFFFF"/>
                </a:solidFill>
                <a:effectLst>
                  <a:glow rad="317500">
                    <a:schemeClr val="bg1"/>
                  </a:glow>
                </a:effectLst>
              </a:rPr>
              <a:t>Shimei (2 Samuel 16:5-14)</a:t>
            </a:r>
            <a:r>
              <a:rPr lang="en-US" sz="3600" b="1" dirty="0">
                <a:solidFill>
                  <a:srgbClr val="FFFFFF"/>
                </a:solidFill>
                <a:effectLst>
                  <a:glow rad="317500">
                    <a:schemeClr val="bg1"/>
                  </a:glow>
                </a:effectLst>
              </a:rPr>
              <a:t>.</a:t>
            </a:r>
          </a:p>
        </p:txBody>
      </p:sp>
    </p:spTree>
    <p:extLst>
      <p:ext uri="{BB962C8B-B14F-4D97-AF65-F5344CB8AC3E}">
        <p14:creationId xmlns:p14="http://schemas.microsoft.com/office/powerpoint/2010/main" val="333431915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17</a:t>
            </a:r>
          </a:p>
        </p:txBody>
      </p:sp>
    </p:spTree>
    <p:extLst>
      <p:ext uri="{BB962C8B-B14F-4D97-AF65-F5344CB8AC3E}">
        <p14:creationId xmlns:p14="http://schemas.microsoft.com/office/powerpoint/2010/main" val="9287510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Ahithophel gives Absalom good advice to pursue David at once (2 Sam 17:1-4)</a:t>
            </a:r>
            <a:endParaRPr lang="en-US" sz="3600" b="1"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8"/>
            <a:ext cx="7344816" cy="5516773"/>
          </a:xfrm>
          <a:prstGeom prst="rect">
            <a:avLst/>
          </a:prstGeom>
        </p:spPr>
      </p:pic>
    </p:spTree>
    <p:extLst>
      <p:ext uri="{BB962C8B-B14F-4D97-AF65-F5344CB8AC3E}">
        <p14:creationId xmlns:p14="http://schemas.microsoft.com/office/powerpoint/2010/main" val="335908798"/>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250</TotalTime>
  <Words>4292</Words>
  <Application>Microsoft Macintosh PowerPoint</Application>
  <PresentationFormat>On-screen Show (4:3)</PresentationFormat>
  <Paragraphs>588</Paragraphs>
  <Slides>136</Slides>
  <Notes>62</Notes>
  <HiddenSlides>0</HiddenSlides>
  <MMClips>0</MMClips>
  <ScaleCrop>false</ScaleCrop>
  <HeadingPairs>
    <vt:vector size="6" baseType="variant">
      <vt:variant>
        <vt:lpstr>Fonts Used</vt:lpstr>
      </vt:variant>
      <vt:variant>
        <vt:i4>19</vt:i4>
      </vt:variant>
      <vt:variant>
        <vt:lpstr>Theme</vt:lpstr>
      </vt:variant>
      <vt:variant>
        <vt:i4>15</vt:i4>
      </vt:variant>
      <vt:variant>
        <vt:lpstr>Slide Titles</vt:lpstr>
      </vt:variant>
      <vt:variant>
        <vt:i4>136</vt:i4>
      </vt:variant>
    </vt:vector>
  </HeadingPairs>
  <TitlesOfParts>
    <vt:vector size="170" baseType="lpstr">
      <vt:lpstr>B VAG Rounded Bold</vt:lpstr>
      <vt:lpstr>BONES</vt:lpstr>
      <vt:lpstr>Chicago</vt:lpstr>
      <vt:lpstr>Arial</vt:lpstr>
      <vt:lpstr>Arial Black</vt:lpstr>
      <vt:lpstr>Bookman Old Style</vt:lpstr>
      <vt:lpstr>Calibri</vt:lpstr>
      <vt:lpstr>Comic Sans MS</vt:lpstr>
      <vt:lpstr>Copperplate Gothic Bold</vt:lpstr>
      <vt:lpstr>Garamond</vt:lpstr>
      <vt:lpstr>Helvetica</vt:lpstr>
      <vt:lpstr>Helvetica Neue Black Condensed</vt:lpstr>
      <vt:lpstr>Impact</vt:lpstr>
      <vt:lpstr>Matura MT Script Capitals</vt:lpstr>
      <vt:lpstr>Monotype Sorts</vt:lpstr>
      <vt:lpstr>Tahoma</vt:lpstr>
      <vt:lpstr>Times</vt:lpstr>
      <vt:lpstr>Times New Roman</vt:lpstr>
      <vt:lpstr>Wingdings</vt:lpstr>
      <vt:lpstr>49_Blank Presentation</vt:lpstr>
      <vt:lpstr>Blank Presentation</vt:lpstr>
      <vt:lpstr>3_Default Design</vt:lpstr>
      <vt:lpstr>Default Design</vt:lpstr>
      <vt:lpstr>Notebook</vt:lpstr>
      <vt:lpstr>1_Stream</vt:lpstr>
      <vt:lpstr>2_Stream</vt:lpstr>
      <vt:lpstr>2_Refined</vt:lpstr>
      <vt:lpstr>1_Fireworks</vt:lpstr>
      <vt:lpstr>1_Default Design</vt:lpstr>
      <vt:lpstr>Fireworks</vt:lpstr>
      <vt:lpstr>Orbit</vt:lpstr>
      <vt:lpstr>untitled 3</vt:lpstr>
      <vt:lpstr>1_Blank Presentation</vt:lpstr>
      <vt:lpstr>4_Default Design</vt:lpstr>
      <vt:lpstr>Be Kind</vt:lpstr>
      <vt:lpstr>Kindness is needed.</vt:lpstr>
      <vt:lpstr>Kindness</vt:lpstr>
      <vt:lpstr>How does God model kindness to us so we can be kind to others?</vt:lpstr>
      <vt:lpstr>Background</vt:lpstr>
      <vt:lpstr>Transition #1</vt:lpstr>
      <vt:lpstr>Transition #2</vt:lpstr>
      <vt:lpstr>Transition #3 from Saul to David</vt:lpstr>
      <vt:lpstr>How will David respond?</vt:lpstr>
      <vt:lpstr>How does God model kindness to us so we can be kind to others?</vt:lpstr>
      <vt:lpstr>I. God’s kindness gives us leaders (2 Sam 1–10).</vt:lpstr>
      <vt:lpstr>God led Israel by establishing David as king over a renewed, perpetual kingdom  (2 Sam 1–10). </vt:lpstr>
      <vt:lpstr>Slides on  2 Samuel 1</vt:lpstr>
      <vt:lpstr>2 Samuel 1–10 Chart</vt:lpstr>
      <vt:lpstr>Saul died with his sons Jonathan, Abinadab, and Malkishua (1 Sam. 31:2)</vt:lpstr>
      <vt:lpstr>Saul killed himself  (1 Sam. 31:4) but an Amalekite lied by saying he did it instead (2 Sam. 1:10)</vt:lpstr>
      <vt:lpstr>Grief over Saul (1:17)</vt:lpstr>
      <vt:lpstr>David laments the death of Saul and his sons (2 Sam. 1:17-27)</vt:lpstr>
      <vt:lpstr>Mount Gilboa today</vt:lpstr>
      <vt:lpstr>Slides on  2 Samuel 2</vt:lpstr>
      <vt:lpstr>David defeats Abner</vt:lpstr>
      <vt:lpstr>Slides on  2 Samuel 3</vt:lpstr>
      <vt:lpstr>Abner sent away (3:21)</vt:lpstr>
      <vt:lpstr>Slides on  2 Samuel 4</vt:lpstr>
      <vt:lpstr>David killed  Ish-Bosheth’s murderers to punish seizing his kingdom for him by force (2 Sam 4). </vt:lpstr>
      <vt:lpstr>Slides on  2 Samuel 5</vt:lpstr>
      <vt:lpstr>Chapters 5–10 shows David over all Israel at Jerusalem with new…</vt:lpstr>
      <vt:lpstr>David: Hebron to Jerusalem</vt:lpstr>
      <vt:lpstr>Central Location</vt:lpstr>
      <vt:lpstr>Jerusalem was a Border City</vt:lpstr>
      <vt:lpstr>Jerusalem had room to expand to the north for a temple</vt:lpstr>
      <vt:lpstr>Slides on  2 Samuel 6</vt:lpstr>
      <vt:lpstr>King David brought the Ark to Jerusalem  (2 Samuel 6:5-15)</vt:lpstr>
      <vt:lpstr>David and the ark (2 Samuel 6)</vt:lpstr>
      <vt:lpstr>Slides on  2 Samuel 7</vt:lpstr>
      <vt:lpstr>KEY WORD</vt:lpstr>
      <vt:lpstr>KEY VERSE</vt:lpstr>
      <vt:lpstr>David's House:  "I want to build a house for you…" </vt:lpstr>
      <vt:lpstr>But who would build the Temple ?</vt:lpstr>
      <vt:lpstr>KEY VERSE:  2 Samuel 7:12-13</vt:lpstr>
      <vt:lpstr>Promises of the Davidic Covenant</vt:lpstr>
      <vt:lpstr>Davidic Covenant</vt:lpstr>
      <vt:lpstr>How does the Davidic Covenant relate to Jesus?</vt:lpstr>
      <vt:lpstr>Jesus is the Promised  Son Of David </vt:lpstr>
      <vt:lpstr>Promises of the Davidic Covenant</vt:lpstr>
      <vt:lpstr>Messiah from Judah</vt:lpstr>
      <vt:lpstr>What would be the Messiah's lineage?</vt:lpstr>
      <vt:lpstr>The Kingdom in Matthew 1</vt:lpstr>
      <vt:lpstr>Matthew says Jesus is King!</vt:lpstr>
      <vt:lpstr>Slides on  2 Samuel 8</vt:lpstr>
      <vt:lpstr>David's Victories</vt:lpstr>
      <vt:lpstr>New Boundary (2 Sam 8)</vt:lpstr>
      <vt:lpstr>Slides on  2 Samuel 9</vt:lpstr>
      <vt:lpstr>New Son (2 Sam 9)</vt:lpstr>
      <vt:lpstr>Slides on  2 Samuel 10</vt:lpstr>
      <vt:lpstr>David's New Vassal States</vt:lpstr>
      <vt:lpstr>David's Conquests</vt:lpstr>
      <vt:lpstr>God is kind to give us Jesus as King.</vt:lpstr>
      <vt:lpstr>We Want Democracy.</vt:lpstr>
      <vt:lpstr>We prefer democracy  but God mandates kingship</vt:lpstr>
      <vt:lpstr>Rule from Rome?</vt:lpstr>
      <vt:lpstr>Jerusalem</vt:lpstr>
      <vt:lpstr>1000 Years!</vt:lpstr>
      <vt:lpstr>How does God model kindness to us so we can be kind to others?</vt:lpstr>
      <vt:lpstr>I. God’s kindness gives us leaders (2 Sam 1–10).</vt:lpstr>
      <vt:lpstr>II. God’s kindness gives us discipline (2 Sam 11–24).</vt:lpstr>
      <vt:lpstr>Slides on  2 Samuel 11</vt:lpstr>
      <vt:lpstr>When life is "too good" then watch out…</vt:lpstr>
      <vt:lpstr>Chapter 11 = Bankruptcy</vt:lpstr>
      <vt:lpstr>An idle mind…</vt:lpstr>
      <vt:lpstr>Bath for Bathsheba</vt:lpstr>
      <vt:lpstr>The inevitable conclusion</vt:lpstr>
      <vt:lpstr>PowerPoint Presentation</vt:lpstr>
      <vt:lpstr>Uriah was killed along with several other Israelite soldiers (2 Sam. 11:17) </vt:lpstr>
      <vt:lpstr>The Heartache David Caused</vt:lpstr>
      <vt:lpstr>Slides on  2 Samuel 12</vt:lpstr>
      <vt:lpstr>"You are the man!"</vt:lpstr>
      <vt:lpstr>Bathsheba's baby dies</vt:lpstr>
      <vt:lpstr>Their baby dies</vt:lpstr>
      <vt:lpstr>Descendants of David</vt:lpstr>
      <vt:lpstr>FAMILY TROUBLES</vt:lpstr>
      <vt:lpstr>Slides on  2 Samuel 13</vt:lpstr>
      <vt:lpstr>Amnon &amp; Tamar</vt:lpstr>
      <vt:lpstr>But Amnon's half-brother Absalom was full brother to Tamar</vt:lpstr>
      <vt:lpstr>Absalom killed Amnon two years later</vt:lpstr>
      <vt:lpstr>David mourns death of Amnon  (2 Samuel 13:37)</vt:lpstr>
      <vt:lpstr>Slides on  2 Samuel 14</vt:lpstr>
      <vt:lpstr>The Wise Woman of Tekoa (2 Samuel 14)</vt:lpstr>
      <vt:lpstr>Slides on  2 Samuel 15</vt:lpstr>
      <vt:lpstr>PowerPoint Presentation</vt:lpstr>
      <vt:lpstr>PowerPoint Presentation</vt:lpstr>
      <vt:lpstr>What kind of king will David become when he later has the same power as Saul?  How will he respond to the third king, Absalom?</vt:lpstr>
      <vt:lpstr>"David and Zadok were alone once more. 'And now, what will you do, David? In your youth, you spoke no word against an unworthy king. What will you do now with an equally unworthy youth?' 'As I said,' replied David, 'These are the times I hate the most, Zadok. Nonetheless, against all reason, I judge my own heart first and rule against its interests.  I will do what I did under Saul.</vt:lpstr>
      <vt:lpstr>PowerPoint Presentation</vt:lpstr>
      <vt:lpstr>David had to flee to the wilderness to avoid war between him and Absalom. He wept in the Kidron Valley.  2 Samuel 15</vt:lpstr>
      <vt:lpstr>Slides on  2 Samuel 16</vt:lpstr>
      <vt:lpstr>Shimei opposed David by throwing stones at him.  However, David refused to punish Shimei (2 Samuel 16:5-14).</vt:lpstr>
      <vt:lpstr>Slides on  2 Samuel 17</vt:lpstr>
      <vt:lpstr>Ahithophel gives Absalom good advice to pursue David at once (2 Sam 17:1-4)</vt:lpstr>
      <vt:lpstr>Hushai gives Absalom bad advice to pursue David later (2 Sam 17:5-14)</vt:lpstr>
      <vt:lpstr>Slides on  2 Samuel 18</vt:lpstr>
      <vt:lpstr>A bad hair day for Absalom (18:9)</vt:lpstr>
      <vt:lpstr>PowerPoint Presentation</vt:lpstr>
      <vt:lpstr>2 Sam. 18:33</vt:lpstr>
      <vt:lpstr>Slides on  2 Samuel 19</vt:lpstr>
      <vt:lpstr>Divided Kingdom</vt:lpstr>
      <vt:lpstr>Misplaced Grief</vt:lpstr>
      <vt:lpstr>Slides on  2 Samuel 20</vt:lpstr>
      <vt:lpstr>DAVID'S FINAL YEARS</vt:lpstr>
      <vt:lpstr>Slides on  2 Samuel 21</vt:lpstr>
      <vt:lpstr>Appendix Chart</vt:lpstr>
      <vt:lpstr>Slides on  2 Samuel 22</vt:lpstr>
      <vt:lpstr>PowerPoint Presentation</vt:lpstr>
      <vt:lpstr>Slides on  2 Samuel 23</vt:lpstr>
      <vt:lpstr>"David's Mighty Men" By James Tissot (1836-1902)</vt:lpstr>
      <vt:lpstr>2 Samuel 23:8-11</vt:lpstr>
      <vt:lpstr>"David remarked longingly to his men, 'Oh, how I would love some of that good water from the well by the gate in Bethlehem.'  16 So the Three broke through the Philistine lines, drew some water from the well by the gate in Bethlehem, and brought it back to David. But he refused to drink it. Instead, he poured it out as an offering to the LORD"  (2 Samuel 23:15-16 NLT)</vt:lpstr>
      <vt:lpstr>Slides on  2 Samuel 24</vt:lpstr>
      <vt:lpstr>Araunah's Threshing Floor  (2 Sam 24:18-19)</vt:lpstr>
      <vt:lpstr>Israel's "First" Temple</vt:lpstr>
      <vt:lpstr>God also shows his kindness  to us in his discipline.</vt:lpstr>
      <vt:lpstr>III. David pictures Jesus.</vt:lpstr>
      <vt:lpstr>David to Jesus</vt:lpstr>
      <vt:lpstr>Micah 4:6-7 NLT</vt:lpstr>
      <vt:lpstr>Micah 4:8 NLT</vt:lpstr>
      <vt:lpstr>How does God model kindness to us so we can be kind to others?</vt:lpstr>
      <vt:lpstr>Main Idea</vt:lpstr>
      <vt:lpstr>I. God’s kindness gives us leaders (2 Sam 1–10).</vt:lpstr>
      <vt:lpstr>II. God’s kindness gives us discipline (2 Sam 11–24).</vt:lpstr>
      <vt:lpstr>III. David pictures Jesus.</vt:lpstr>
      <vt:lpstr>How do you respond to God’s kindness in Jesus?</vt:lpstr>
      <vt:lpstr>Kindness</vt:lpstr>
      <vt:lpstr>Kindness</vt:lpstr>
      <vt:lpstr>There is no exercise better for the heart than reaching down and lifting people up. —John Holmes</vt:lpstr>
      <vt:lpstr>PowerPoint Presentation</vt:lpstr>
      <vt:lpstr>OT Preaching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Kind</dc:title>
  <dc:creator>Rick Griffith</dc:creator>
  <cp:lastModifiedBy>Rick Griffith</cp:lastModifiedBy>
  <cp:revision>12</cp:revision>
  <dcterms:created xsi:type="dcterms:W3CDTF">2017-12-24T01:55:58Z</dcterms:created>
  <dcterms:modified xsi:type="dcterms:W3CDTF">2019-12-04T01:00:37Z</dcterms:modified>
</cp:coreProperties>
</file>